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71" r:id="rId13"/>
    <p:sldId id="274" r:id="rId14"/>
    <p:sldId id="275" r:id="rId15"/>
    <p:sldId id="272" r:id="rId16"/>
    <p:sldId id="273" r:id="rId17"/>
  </p:sldIdLst>
  <p:sldSz cx="12192000" cy="685800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0" y="885240"/>
            <a:ext cx="811332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0" y="3542040"/>
            <a:ext cx="811332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0" y="885240"/>
            <a:ext cx="395928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157640" y="885240"/>
            <a:ext cx="395928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0" y="3542040"/>
            <a:ext cx="395928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4157640" y="3542040"/>
            <a:ext cx="395928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0" y="885240"/>
            <a:ext cx="261216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2743200" y="885240"/>
            <a:ext cx="261216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5486400" y="885240"/>
            <a:ext cx="261216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0" y="3542040"/>
            <a:ext cx="261216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2743200" y="3542040"/>
            <a:ext cx="261216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5486400" y="3542040"/>
            <a:ext cx="261216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0" y="885240"/>
            <a:ext cx="8113320" cy="50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0" y="885240"/>
            <a:ext cx="8113320" cy="50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0" y="885240"/>
            <a:ext cx="3959280" cy="50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4157640" y="885240"/>
            <a:ext cx="3959280" cy="50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strike="noStrike" spc="-1">
              <a:solidFill>
                <a:schemeClr val="dk1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0" y="885240"/>
            <a:ext cx="395928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4157640" y="885240"/>
            <a:ext cx="3959280" cy="50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0" y="3542040"/>
            <a:ext cx="395928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0" y="885240"/>
            <a:ext cx="3959280" cy="5086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4157640" y="885240"/>
            <a:ext cx="395928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4157640" y="3542040"/>
            <a:ext cx="395928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endParaRPr lang="ru-RU" sz="1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0" y="885240"/>
            <a:ext cx="395928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4157640" y="885240"/>
            <a:ext cx="395928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0" y="3542040"/>
            <a:ext cx="8113320" cy="2426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lang="ru-RU" sz="2800" b="0" strike="noStrike" spc="-1">
              <a:solidFill>
                <a:schemeClr val="dk1"/>
              </a:solidFill>
              <a:latin typeface="等线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body"/>
          </p:nvPr>
        </p:nvSpPr>
        <p:spPr>
          <a:xfrm>
            <a:off x="0" y="885240"/>
            <a:ext cx="8113320" cy="50868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solidFill>
                  <a:schemeClr val="dk1"/>
                </a:solidFill>
                <a:latin typeface="等线"/>
              </a:rPr>
              <a:t>Для правки структуры щёлкните мышью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solidFill>
                  <a:schemeClr val="dk1"/>
                </a:solidFill>
                <a:latin typeface="等线"/>
              </a:rPr>
              <a:t>Второй уровень структуры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solidFill>
                  <a:schemeClr val="dk1"/>
                </a:solidFill>
                <a:latin typeface="等线"/>
              </a:rPr>
              <a:t>Третий уровень структуры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solidFill>
                  <a:schemeClr val="dk1"/>
                </a:solidFill>
                <a:latin typeface="等线"/>
              </a:rPr>
              <a:t>Четвёртый уровень структуры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solidFill>
                  <a:schemeClr val="dk1"/>
                </a:solidFill>
                <a:latin typeface="等线"/>
              </a:rPr>
              <a:t>Пятый уровень структуры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solidFill>
                  <a:schemeClr val="dk1"/>
                </a:solidFill>
                <a:latin typeface="等线"/>
              </a:rPr>
              <a:t>Шестой уровень структуры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solidFill>
                  <a:schemeClr val="dk1"/>
                </a:solidFill>
                <a:latin typeface="等线"/>
              </a:rPr>
              <a:t>Седьмой уровень структуры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ru-RU" sz="1800" b="0" strike="noStrike" spc="-1">
                <a:solidFill>
                  <a:schemeClr val="dk1"/>
                </a:solidFill>
                <a:latin typeface="等线"/>
              </a:rPr>
              <a:t>Для правки текста заглавия щёлкните мышью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稻壳儿春秋广告/盗版必究        原创来源：http://chn.docer.com/works?userid=199329941#!/work_time"/>
          <p:cNvSpPr/>
          <p:nvPr/>
        </p:nvSpPr>
        <p:spPr>
          <a:xfrm flipV="1">
            <a:off x="0" y="-720"/>
            <a:ext cx="10737000" cy="6857640"/>
          </a:xfrm>
          <a:custGeom>
            <a:avLst/>
            <a:gdLst>
              <a:gd name="textAreaLeft" fmla="*/ 0 w 10737000"/>
              <a:gd name="textAreaRight" fmla="*/ 10737360 w 10737000"/>
              <a:gd name="textAreaTop" fmla="*/ -360 h 6857640"/>
              <a:gd name="textAreaBottom" fmla="*/ 6857640 h 6857640"/>
            </a:gdLst>
            <a:ahLst/>
            <a:cxnLst/>
            <a:rect l="textAreaLeft" t="textAreaTop" r="textAreaRight" b="textAreaBottom"/>
            <a:pathLst>
              <a:path w="10737208" h="6858000">
                <a:moveTo>
                  <a:pt x="0" y="6858000"/>
                </a:moveTo>
                <a:lnTo>
                  <a:pt x="10737208" y="6858000"/>
                </a:lnTo>
                <a:lnTo>
                  <a:pt x="3879208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39" name="稻壳儿春秋广告/盗版必究        原创来源：http://chn.docer.com/works?userid=199329941#!/work_time"/>
          <p:cNvSpPr/>
          <p:nvPr/>
        </p:nvSpPr>
        <p:spPr>
          <a:xfrm flipH="1">
            <a:off x="10725480" y="5392080"/>
            <a:ext cx="1465560" cy="146556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40" name="稻壳儿春秋广告/盗版必究        原创来源：http://chn.docer.com/works?userid=199329941#!/work_time"/>
          <p:cNvSpPr/>
          <p:nvPr/>
        </p:nvSpPr>
        <p:spPr>
          <a:xfrm flipH="1">
            <a:off x="4482360" y="1708560"/>
            <a:ext cx="7708680" cy="3440160"/>
          </a:xfrm>
          <a:custGeom>
            <a:avLst/>
            <a:gdLst>
              <a:gd name="textAreaLeft" fmla="*/ -360 w 7708680"/>
              <a:gd name="textAreaRight" fmla="*/ 7708680 w 7708680"/>
              <a:gd name="textAreaTop" fmla="*/ 0 h 3440160"/>
              <a:gd name="textAreaBottom" fmla="*/ 3440520 h 3440160"/>
            </a:gdLst>
            <a:ahLst/>
            <a:cxnLst/>
            <a:rect l="textAreaLeft" t="textAreaTop" r="textAreaRight" b="textAreaBottom"/>
            <a:pathLst>
              <a:path w="7709006" h="3440572">
                <a:moveTo>
                  <a:pt x="0" y="3440572"/>
                </a:moveTo>
                <a:lnTo>
                  <a:pt x="1436914" y="3440572"/>
                </a:lnTo>
                <a:lnTo>
                  <a:pt x="2322285" y="3440572"/>
                </a:lnTo>
                <a:lnTo>
                  <a:pt x="5386721" y="3440572"/>
                </a:lnTo>
                <a:lnTo>
                  <a:pt x="6823635" y="3440572"/>
                </a:lnTo>
                <a:lnTo>
                  <a:pt x="7709006" y="3440572"/>
                </a:lnTo>
                <a:lnTo>
                  <a:pt x="4268435" y="0"/>
                </a:lnTo>
                <a:lnTo>
                  <a:pt x="3383064" y="0"/>
                </a:lnTo>
                <a:lnTo>
                  <a:pt x="2322285" y="0"/>
                </a:lnTo>
                <a:lnTo>
                  <a:pt x="1946150" y="0"/>
                </a:lnTo>
                <a:lnTo>
                  <a:pt x="143691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 dirty="0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41" name="稻壳儿春秋广告/盗版必究        原创来源：http://chn.docer.com/works?userid=199329941#!/work_time"/>
          <p:cNvSpPr/>
          <p:nvPr/>
        </p:nvSpPr>
        <p:spPr>
          <a:xfrm>
            <a:off x="0" y="885240"/>
            <a:ext cx="8113320" cy="5086800"/>
          </a:xfrm>
          <a:custGeom>
            <a:avLst/>
            <a:gdLst>
              <a:gd name="textAreaLeft" fmla="*/ 0 w 8113320"/>
              <a:gd name="textAreaRight" fmla="*/ 8113680 w 8113320"/>
              <a:gd name="textAreaTop" fmla="*/ 0 h 5086800"/>
              <a:gd name="textAreaBottom" fmla="*/ 5087160 h 5086800"/>
            </a:gdLst>
            <a:ahLst/>
            <a:cxnLst/>
            <a:rect l="textAreaLeft" t="textAreaTop" r="textAreaRight" b="textAreaBottom"/>
            <a:pathLst>
              <a:path w="8113525" h="5087258">
                <a:moveTo>
                  <a:pt x="0" y="0"/>
                </a:moveTo>
                <a:lnTo>
                  <a:pt x="148675" y="0"/>
                </a:lnTo>
                <a:lnTo>
                  <a:pt x="4679775" y="0"/>
                </a:lnTo>
                <a:lnTo>
                  <a:pt x="6804408" y="0"/>
                </a:lnTo>
                <a:lnTo>
                  <a:pt x="8113525" y="0"/>
                </a:lnTo>
                <a:lnTo>
                  <a:pt x="3026269" y="5087258"/>
                </a:lnTo>
                <a:lnTo>
                  <a:pt x="1717152" y="5087258"/>
                </a:lnTo>
                <a:lnTo>
                  <a:pt x="148675" y="5087258"/>
                </a:lnTo>
                <a:lnTo>
                  <a:pt x="0" y="5087258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42" name="稻壳儿春秋广告/盗版必究        原创来源：http://chn.docer.com/works?userid=199329941#!/work_time"/>
          <p:cNvSpPr/>
          <p:nvPr/>
        </p:nvSpPr>
        <p:spPr>
          <a:xfrm flipH="1">
            <a:off x="2964960" y="1708560"/>
            <a:ext cx="4340160" cy="3440160"/>
          </a:xfrm>
          <a:custGeom>
            <a:avLst/>
            <a:gdLst>
              <a:gd name="textAreaLeft" fmla="*/ 360 w 4340160"/>
              <a:gd name="textAreaRight" fmla="*/ 4340880 w 4340160"/>
              <a:gd name="textAreaTop" fmla="*/ 0 h 3440160"/>
              <a:gd name="textAreaBottom" fmla="*/ 3440520 h 3440160"/>
            </a:gdLst>
            <a:ahLst/>
            <a:cxnLst/>
            <a:rect l="textAreaLeft" t="textAreaTop" r="textAreaRight" b="textAreaBottom"/>
            <a:pathLst>
              <a:path w="4340456" h="3440572">
                <a:moveTo>
                  <a:pt x="899885" y="0"/>
                </a:moveTo>
                <a:lnTo>
                  <a:pt x="14514" y="0"/>
                </a:lnTo>
                <a:lnTo>
                  <a:pt x="0" y="0"/>
                </a:lnTo>
                <a:lnTo>
                  <a:pt x="3440571" y="3440572"/>
                </a:lnTo>
                <a:lnTo>
                  <a:pt x="3455085" y="3440572"/>
                </a:lnTo>
                <a:lnTo>
                  <a:pt x="4340456" y="3440572"/>
                </a:lnTo>
                <a:lnTo>
                  <a:pt x="899885" y="0"/>
                </a:lnTo>
                <a:close/>
              </a:path>
            </a:pathLst>
          </a:custGeom>
          <a:solidFill>
            <a:srgbClr val="891B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43" name="稻壳儿春秋广告/盗版必究        原创来源：http://chn.docer.com/works?userid=199329941#!/work_time"/>
          <p:cNvSpPr/>
          <p:nvPr/>
        </p:nvSpPr>
        <p:spPr>
          <a:xfrm>
            <a:off x="6687720" y="2693160"/>
            <a:ext cx="4808880" cy="67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20000"/>
              </a:lnSpc>
            </a:pPr>
            <a:r>
              <a:rPr lang="ru-RU" sz="3200" b="1" strike="noStrike" spc="-1">
                <a:solidFill>
                  <a:srgbClr val="FF0000"/>
                </a:solidFill>
                <a:latin typeface="Microsoft YaHei"/>
                <a:ea typeface="Microsoft YaHei"/>
              </a:rPr>
              <a:t>РЕД</a:t>
            </a:r>
            <a:r>
              <a:rPr lang="en-US" sz="3200" b="1" strike="noStrike" spc="-1">
                <a:solidFill>
                  <a:srgbClr val="FF0000"/>
                </a:solidFill>
                <a:latin typeface="Microsoft YaHei"/>
                <a:ea typeface="Microsoft YaHei"/>
              </a:rPr>
              <a:t> </a:t>
            </a:r>
            <a:r>
              <a:rPr lang="ru-RU" sz="3200" b="1" strike="noStrike" spc="-1">
                <a:solidFill>
                  <a:schemeClr val="dk1"/>
                </a:solidFill>
                <a:latin typeface="Microsoft YaHei"/>
                <a:ea typeface="Microsoft YaHei"/>
              </a:rPr>
              <a:t>ОС</a:t>
            </a:r>
            <a:endParaRPr lang="ru-RU" sz="3200" b="0" strike="noStrike" spc="-1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44" name="稻壳儿春秋广告/盗版必究        原创来源：http://chn.docer.com/works?userid=199329941#!/work_time"/>
          <p:cNvSpPr/>
          <p:nvPr/>
        </p:nvSpPr>
        <p:spPr>
          <a:xfrm>
            <a:off x="6687720" y="3403800"/>
            <a:ext cx="4808880" cy="2981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50000"/>
              </a:lnSpc>
            </a:pPr>
            <a:r>
              <a:rPr lang="ru-RU" sz="1000" dirty="0"/>
              <a:t>Разработка нативного приложения для рабочего стола</a:t>
            </a:r>
            <a:endParaRPr lang="ru-RU" sz="1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45" name="稻壳儿春秋广告/盗版必究        原创来源：http://chn.docer.com/works?userid=199329941#!/work_time"/>
          <p:cNvSpPr/>
          <p:nvPr/>
        </p:nvSpPr>
        <p:spPr>
          <a:xfrm flipH="1">
            <a:off x="9394920" y="4173480"/>
            <a:ext cx="207792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ru-RU" sz="12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Матвей Хитров</a:t>
            </a:r>
            <a:endParaRPr lang="ru-RU" sz="12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cxnSp>
        <p:nvCxnSpPr>
          <p:cNvPr id="46" name="稻壳儿春秋广告/盗版必究        原创来源：http://chn.docer.com/works?userid=199329941#!/work_time"/>
          <p:cNvCxnSpPr/>
          <p:nvPr/>
        </p:nvCxnSpPr>
        <p:spPr>
          <a:xfrm>
            <a:off x="11189880" y="4019400"/>
            <a:ext cx="175320" cy="360"/>
          </a:xfrm>
          <a:prstGeom prst="straightConnector1">
            <a:avLst/>
          </a:prstGeom>
          <a:ln w="25400">
            <a:solidFill>
              <a:srgbClr val="C22727"/>
            </a:solidFill>
          </a:ln>
        </p:spPr>
      </p:cxnSp>
      <p:sp>
        <p:nvSpPr>
          <p:cNvPr id="1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69B4E981-9905-463D-975D-FB5CB73F408B}"/>
              </a:ext>
            </a:extLst>
          </p:cNvPr>
          <p:cNvSpPr/>
          <p:nvPr/>
        </p:nvSpPr>
        <p:spPr>
          <a:xfrm flipH="1">
            <a:off x="9394920" y="4445506"/>
            <a:ext cx="2077920" cy="27554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ru-RU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Попов Артем</a:t>
            </a:r>
            <a:endParaRPr lang="ru-RU" sz="1200" b="0" strike="noStrike" spc="-1" dirty="0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2336400" cy="2336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203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1490760" cy="149076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grpSp>
        <p:nvGrpSpPr>
          <p:cNvPr id="204" name="组合 30"/>
          <p:cNvGrpSpPr/>
          <p:nvPr/>
        </p:nvGrpSpPr>
        <p:grpSpPr>
          <a:xfrm>
            <a:off x="5333760" y="0"/>
            <a:ext cx="6857640" cy="6857640"/>
            <a:chOff x="5333760" y="0"/>
            <a:chExt cx="6857640" cy="6857640"/>
          </a:xfrm>
        </p:grpSpPr>
        <p:sp>
          <p:nvSpPr>
            <p:cNvPr id="205" name="稻壳儿春秋广告/盗版必究        原创来源：http://chn.docer.com/works?userid=199329941#!/work_time"/>
            <p:cNvSpPr/>
            <p:nvPr/>
          </p:nvSpPr>
          <p:spPr>
            <a:xfrm flipH="1">
              <a:off x="5333400" y="0"/>
              <a:ext cx="6857640" cy="6857640"/>
            </a:xfrm>
            <a:prstGeom prst="rtTriangle">
              <a:avLst/>
            </a:prstGeom>
            <a:solidFill>
              <a:srgbClr val="C2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ru-RU" sz="1800" b="0" strike="noStrike" spc="-1">
                <a:solidFill>
                  <a:srgbClr val="FFFFFF"/>
                </a:solidFill>
                <a:latin typeface="Microsoft YaHei"/>
                <a:ea typeface="Microsoft YaHei"/>
              </a:endParaRPr>
            </a:p>
          </p:txBody>
        </p:sp>
        <p:sp>
          <p:nvSpPr>
            <p:cNvPr id="206" name="稻壳儿春秋广告/盗版必究        原创来源：http://chn.docer.com/works?userid=199329941#!/work_time"/>
            <p:cNvSpPr/>
            <p:nvPr/>
          </p:nvSpPr>
          <p:spPr>
            <a:xfrm flipH="1">
              <a:off x="7554600" y="2220840"/>
              <a:ext cx="4636800" cy="4636800"/>
            </a:xfrm>
            <a:prstGeom prst="rtTriangle">
              <a:avLst/>
            </a:prstGeom>
            <a:solidFill>
              <a:srgbClr val="891B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ru-RU" sz="1800" b="0" strike="noStrike" spc="-1">
                <a:solidFill>
                  <a:srgbClr val="FFFFFF"/>
                </a:solidFill>
                <a:latin typeface="Microsoft YaHei"/>
                <a:ea typeface="Microsoft YaHei"/>
              </a:endParaRPr>
            </a:p>
          </p:txBody>
        </p:sp>
      </p:grpSp>
      <p:sp>
        <p:nvSpPr>
          <p:cNvPr id="208" name="稻壳儿春秋广告/盗版必究        原创来源：http://chn.docer.com/works?userid=199329941#!/work_time"/>
          <p:cNvSpPr/>
          <p:nvPr/>
        </p:nvSpPr>
        <p:spPr>
          <a:xfrm flipH="1">
            <a:off x="694440" y="3514680"/>
            <a:ext cx="5868360" cy="5166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ru-RU" sz="2800" b="1" strike="noStrike" spc="-1" dirty="0">
                <a:solidFill>
                  <a:srgbClr val="000000"/>
                </a:solidFill>
                <a:latin typeface="Microsoft YaHei"/>
                <a:ea typeface="Microsoft YaHei"/>
              </a:rPr>
              <a:t>Практическая реализация</a:t>
            </a:r>
            <a:endParaRPr lang="ru-RU" sz="28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209" name="稻壳儿春秋广告/盗版必究        原创来源：http://chn.docer.com/works?userid=199329941#!/work_time"/>
          <p:cNvSpPr/>
          <p:nvPr/>
        </p:nvSpPr>
        <p:spPr>
          <a:xfrm flipH="1">
            <a:off x="695160" y="2806920"/>
            <a:ext cx="277848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ru-RU" sz="4000" b="1" strike="noStrike" spc="-1">
                <a:solidFill>
                  <a:srgbClr val="C22727"/>
                </a:solidFill>
                <a:latin typeface="Microsoft YaHei"/>
                <a:ea typeface="Microsoft YaHei"/>
              </a:rPr>
              <a:t>Часть</a:t>
            </a:r>
            <a:r>
              <a:rPr lang="en-US" sz="4000" b="1" strike="noStrike" spc="-1">
                <a:solidFill>
                  <a:srgbClr val="C22727"/>
                </a:solidFill>
                <a:latin typeface="Microsoft YaHei"/>
                <a:ea typeface="Microsoft YaHei"/>
              </a:rPr>
              <a:t> 4</a:t>
            </a:r>
            <a:endParaRPr lang="ru-RU" sz="4000" b="0" strike="noStrike" spc="-1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稻壳儿春秋广告/盗版必究        原创来源：http://chn.docer.com/works?userid=199329941#!/work_time"/>
          <p:cNvSpPr/>
          <p:nvPr/>
        </p:nvSpPr>
        <p:spPr>
          <a:xfrm flipH="1">
            <a:off x="11403360" y="6069240"/>
            <a:ext cx="788400" cy="788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211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937080" cy="937080"/>
          </a:xfrm>
          <a:prstGeom prst="rtTriangle">
            <a:avLst/>
          </a:prstGeom>
          <a:solidFill>
            <a:srgbClr val="891B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212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597600" cy="5976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213" name="稻壳儿春秋广告/盗版必究        原创来源：http://chn.docer.com/works?userid=199329941#!/work_time"/>
          <p:cNvSpPr/>
          <p:nvPr/>
        </p:nvSpPr>
        <p:spPr>
          <a:xfrm flipH="1">
            <a:off x="11562480" y="6229440"/>
            <a:ext cx="628200" cy="6282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214" name="稻壳儿春秋广告/盗版必究        原创来源：http://chn.docer.com/works?userid=199329941#!/work_time"/>
          <p:cNvSpPr/>
          <p:nvPr/>
        </p:nvSpPr>
        <p:spPr>
          <a:xfrm>
            <a:off x="4293720" y="231480"/>
            <a:ext cx="377892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Практическая реализация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cxnSp>
        <p:nvCxnSpPr>
          <p:cNvPr id="216" name="稻壳儿春秋广告/盗版必究        原创来源：http://chn.docer.com/works?userid=199329941#!/work_time"/>
          <p:cNvCxnSpPr/>
          <p:nvPr/>
        </p:nvCxnSpPr>
        <p:spPr>
          <a:xfrm>
            <a:off x="6008400" y="695421"/>
            <a:ext cx="175320" cy="360"/>
          </a:xfrm>
          <a:prstGeom prst="straightConnector1">
            <a:avLst/>
          </a:prstGeom>
          <a:ln w="25400">
            <a:solidFill>
              <a:srgbClr val="C22727"/>
            </a:solidFill>
          </a:ln>
        </p:spPr>
      </p:cxnSp>
      <p:grpSp>
        <p:nvGrpSpPr>
          <p:cNvPr id="217" name="组合 8"/>
          <p:cNvGrpSpPr/>
          <p:nvPr/>
        </p:nvGrpSpPr>
        <p:grpSpPr>
          <a:xfrm>
            <a:off x="7292520" y="1957680"/>
            <a:ext cx="3387960" cy="3395880"/>
            <a:chOff x="7292520" y="1957680"/>
            <a:chExt cx="3387960" cy="3395880"/>
          </a:xfrm>
        </p:grpSpPr>
        <p:sp>
          <p:nvSpPr>
            <p:cNvPr id="218" name="稻壳儿春秋广告/盗版必究        原创来源：http://chn.docer.com/works?userid=199329941#!/work_time"/>
            <p:cNvSpPr/>
            <p:nvPr/>
          </p:nvSpPr>
          <p:spPr>
            <a:xfrm>
              <a:off x="7503840" y="3780360"/>
              <a:ext cx="2964960" cy="1573200"/>
            </a:xfrm>
            <a:custGeom>
              <a:avLst/>
              <a:gdLst>
                <a:gd name="textAreaLeft" fmla="*/ 0 w 2964960"/>
                <a:gd name="textAreaRight" fmla="*/ 2965320 w 2964960"/>
                <a:gd name="textAreaTop" fmla="*/ 0 h 1573200"/>
                <a:gd name="textAreaBottom" fmla="*/ 1573560 h 1573200"/>
              </a:gdLst>
              <a:ahLst/>
              <a:cxnLst/>
              <a:rect l="textAreaLeft" t="textAreaTop" r="textAreaRight" b="textAreaBottom"/>
              <a:pathLst>
                <a:path w="896" h="475">
                  <a:moveTo>
                    <a:pt x="544" y="86"/>
                  </a:moveTo>
                  <a:cubicBezTo>
                    <a:pt x="666" y="75"/>
                    <a:pt x="782" y="47"/>
                    <a:pt x="896" y="0"/>
                  </a:cubicBezTo>
                  <a:cubicBezTo>
                    <a:pt x="896" y="9"/>
                    <a:pt x="896" y="15"/>
                    <a:pt x="896" y="22"/>
                  </a:cubicBezTo>
                  <a:cubicBezTo>
                    <a:pt x="896" y="148"/>
                    <a:pt x="896" y="274"/>
                    <a:pt x="896" y="400"/>
                  </a:cubicBezTo>
                  <a:cubicBezTo>
                    <a:pt x="896" y="451"/>
                    <a:pt x="872" y="475"/>
                    <a:pt x="820" y="475"/>
                  </a:cubicBezTo>
                  <a:cubicBezTo>
                    <a:pt x="572" y="475"/>
                    <a:pt x="324" y="475"/>
                    <a:pt x="76" y="475"/>
                  </a:cubicBezTo>
                  <a:cubicBezTo>
                    <a:pt x="24" y="475"/>
                    <a:pt x="0" y="451"/>
                    <a:pt x="0" y="399"/>
                  </a:cubicBezTo>
                  <a:cubicBezTo>
                    <a:pt x="0" y="273"/>
                    <a:pt x="0" y="147"/>
                    <a:pt x="0" y="21"/>
                  </a:cubicBezTo>
                  <a:cubicBezTo>
                    <a:pt x="0" y="15"/>
                    <a:pt x="0" y="9"/>
                    <a:pt x="0" y="4"/>
                  </a:cubicBezTo>
                  <a:cubicBezTo>
                    <a:pt x="59" y="22"/>
                    <a:pt x="116" y="42"/>
                    <a:pt x="174" y="56"/>
                  </a:cubicBezTo>
                  <a:cubicBezTo>
                    <a:pt x="232" y="71"/>
                    <a:pt x="291" y="79"/>
                    <a:pt x="352" y="90"/>
                  </a:cubicBezTo>
                  <a:cubicBezTo>
                    <a:pt x="352" y="109"/>
                    <a:pt x="352" y="130"/>
                    <a:pt x="352" y="152"/>
                  </a:cubicBezTo>
                  <a:cubicBezTo>
                    <a:pt x="353" y="192"/>
                    <a:pt x="379" y="218"/>
                    <a:pt x="418" y="219"/>
                  </a:cubicBezTo>
                  <a:cubicBezTo>
                    <a:pt x="438" y="219"/>
                    <a:pt x="458" y="219"/>
                    <a:pt x="478" y="219"/>
                  </a:cubicBezTo>
                  <a:cubicBezTo>
                    <a:pt x="517" y="218"/>
                    <a:pt x="543" y="192"/>
                    <a:pt x="544" y="153"/>
                  </a:cubicBezTo>
                  <a:cubicBezTo>
                    <a:pt x="544" y="131"/>
                    <a:pt x="544" y="109"/>
                    <a:pt x="544" y="86"/>
                  </a:cubicBezTo>
                  <a:close/>
                </a:path>
              </a:pathLst>
            </a:custGeom>
            <a:solidFill>
              <a:srgbClr val="C2272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ru-RU" sz="1800" b="0" strike="noStrike" spc="-1">
                <a:solidFill>
                  <a:schemeClr val="dk1"/>
                </a:solidFill>
                <a:latin typeface="Microsoft YaHei"/>
                <a:ea typeface="Microsoft YaHei"/>
              </a:endParaRPr>
            </a:p>
          </p:txBody>
        </p:sp>
        <p:sp>
          <p:nvSpPr>
            <p:cNvPr id="219" name="稻壳儿春秋广告/盗版必究        原创来源：http://chn.docer.com/works?userid=199329941#!/work_time"/>
            <p:cNvSpPr/>
            <p:nvPr/>
          </p:nvSpPr>
          <p:spPr>
            <a:xfrm>
              <a:off x="7292520" y="2813040"/>
              <a:ext cx="3387960" cy="1115280"/>
            </a:xfrm>
            <a:custGeom>
              <a:avLst/>
              <a:gdLst>
                <a:gd name="textAreaLeft" fmla="*/ 0 w 3387960"/>
                <a:gd name="textAreaRight" fmla="*/ 3388320 w 3387960"/>
                <a:gd name="textAreaTop" fmla="*/ 0 h 1115280"/>
                <a:gd name="textAreaBottom" fmla="*/ 1115640 h 1115280"/>
              </a:gdLst>
              <a:ahLst/>
              <a:cxnLst/>
              <a:rect l="textAreaLeft" t="textAreaTop" r="textAreaRight" b="textAreaBottom"/>
              <a:pathLst>
                <a:path w="1024" h="337">
                  <a:moveTo>
                    <a:pt x="0" y="0"/>
                  </a:moveTo>
                  <a:cubicBezTo>
                    <a:pt x="342" y="0"/>
                    <a:pt x="681" y="0"/>
                    <a:pt x="1023" y="0"/>
                  </a:cubicBezTo>
                  <a:cubicBezTo>
                    <a:pt x="1023" y="5"/>
                    <a:pt x="1024" y="10"/>
                    <a:pt x="1024" y="15"/>
                  </a:cubicBezTo>
                  <a:cubicBezTo>
                    <a:pt x="1024" y="68"/>
                    <a:pt x="1024" y="122"/>
                    <a:pt x="1024" y="175"/>
                  </a:cubicBezTo>
                  <a:cubicBezTo>
                    <a:pt x="1024" y="186"/>
                    <a:pt x="1021" y="193"/>
                    <a:pt x="1011" y="198"/>
                  </a:cubicBezTo>
                  <a:cubicBezTo>
                    <a:pt x="811" y="299"/>
                    <a:pt x="599" y="337"/>
                    <a:pt x="377" y="310"/>
                  </a:cubicBezTo>
                  <a:cubicBezTo>
                    <a:pt x="248" y="295"/>
                    <a:pt x="126" y="256"/>
                    <a:pt x="11" y="196"/>
                  </a:cubicBezTo>
                  <a:cubicBezTo>
                    <a:pt x="6" y="193"/>
                    <a:pt x="1" y="185"/>
                    <a:pt x="0" y="180"/>
                  </a:cubicBezTo>
                  <a:cubicBezTo>
                    <a:pt x="0" y="121"/>
                    <a:pt x="0" y="61"/>
                    <a:pt x="0" y="0"/>
                  </a:cubicBezTo>
                  <a:close/>
                </a:path>
              </a:pathLst>
            </a:custGeom>
            <a:solidFill>
              <a:srgbClr val="C2272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ru-RU" sz="1800" b="0" strike="noStrike" spc="-1">
                <a:solidFill>
                  <a:schemeClr val="dk1"/>
                </a:solidFill>
                <a:latin typeface="Microsoft YaHei"/>
                <a:ea typeface="Microsoft YaHei"/>
              </a:endParaRPr>
            </a:p>
          </p:txBody>
        </p:sp>
        <p:sp>
          <p:nvSpPr>
            <p:cNvPr id="220" name="稻壳儿春秋广告/盗版必究        原创来源：http://chn.docer.com/works?userid=199329941#!/work_time"/>
            <p:cNvSpPr/>
            <p:nvPr/>
          </p:nvSpPr>
          <p:spPr>
            <a:xfrm>
              <a:off x="8346600" y="1957680"/>
              <a:ext cx="1279440" cy="635760"/>
            </a:xfrm>
            <a:custGeom>
              <a:avLst/>
              <a:gdLst>
                <a:gd name="textAreaLeft" fmla="*/ 0 w 1279440"/>
                <a:gd name="textAreaRight" fmla="*/ 1279800 w 1279440"/>
                <a:gd name="textAreaTop" fmla="*/ 0 h 635760"/>
                <a:gd name="textAreaBottom" fmla="*/ 636120 h 635760"/>
              </a:gdLst>
              <a:ahLst/>
              <a:cxnLst/>
              <a:rect l="textAreaLeft" t="textAreaTop" r="textAreaRight" b="textAreaBottom"/>
              <a:pathLst>
                <a:path w="387" h="192">
                  <a:moveTo>
                    <a:pt x="66" y="192"/>
                  </a:moveTo>
                  <a:cubicBezTo>
                    <a:pt x="44" y="192"/>
                    <a:pt x="24" y="192"/>
                    <a:pt x="0" y="192"/>
                  </a:cubicBezTo>
                  <a:cubicBezTo>
                    <a:pt x="2" y="159"/>
                    <a:pt x="1" y="126"/>
                    <a:pt x="8" y="95"/>
                  </a:cubicBezTo>
                  <a:cubicBezTo>
                    <a:pt x="20" y="39"/>
                    <a:pt x="70" y="3"/>
                    <a:pt x="132" y="1"/>
                  </a:cubicBezTo>
                  <a:cubicBezTo>
                    <a:pt x="173" y="0"/>
                    <a:pt x="214" y="0"/>
                    <a:pt x="256" y="1"/>
                  </a:cubicBezTo>
                  <a:cubicBezTo>
                    <a:pt x="331" y="3"/>
                    <a:pt x="382" y="53"/>
                    <a:pt x="386" y="128"/>
                  </a:cubicBezTo>
                  <a:cubicBezTo>
                    <a:pt x="387" y="148"/>
                    <a:pt x="386" y="169"/>
                    <a:pt x="386" y="191"/>
                  </a:cubicBezTo>
                  <a:cubicBezTo>
                    <a:pt x="365" y="191"/>
                    <a:pt x="345" y="191"/>
                    <a:pt x="322" y="191"/>
                  </a:cubicBezTo>
                  <a:cubicBezTo>
                    <a:pt x="322" y="172"/>
                    <a:pt x="322" y="152"/>
                    <a:pt x="322" y="133"/>
                  </a:cubicBezTo>
                  <a:cubicBezTo>
                    <a:pt x="321" y="92"/>
                    <a:pt x="295" y="65"/>
                    <a:pt x="254" y="65"/>
                  </a:cubicBezTo>
                  <a:cubicBezTo>
                    <a:pt x="214" y="65"/>
                    <a:pt x="174" y="65"/>
                    <a:pt x="134" y="65"/>
                  </a:cubicBezTo>
                  <a:cubicBezTo>
                    <a:pt x="93" y="65"/>
                    <a:pt x="67" y="92"/>
                    <a:pt x="66" y="132"/>
                  </a:cubicBezTo>
                  <a:cubicBezTo>
                    <a:pt x="66" y="152"/>
                    <a:pt x="66" y="171"/>
                    <a:pt x="66" y="192"/>
                  </a:cubicBezTo>
                  <a:close/>
                </a:path>
              </a:pathLst>
            </a:custGeom>
            <a:solidFill>
              <a:srgbClr val="272928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ru-RU" sz="1800" b="0" strike="noStrike" spc="-1">
                <a:solidFill>
                  <a:schemeClr val="dk1"/>
                </a:solidFill>
                <a:latin typeface="Microsoft YaHei"/>
                <a:ea typeface="Microsoft YaHei"/>
              </a:endParaRPr>
            </a:p>
          </p:txBody>
        </p:sp>
      </p:grpSp>
      <p:sp>
        <p:nvSpPr>
          <p:cNvPr id="221" name="稻壳儿春秋广告/盗版必究        原创来源：http://chn.docer.com/works?userid=199329941#!/work_time"/>
          <p:cNvSpPr/>
          <p:nvPr/>
        </p:nvSpPr>
        <p:spPr>
          <a:xfrm>
            <a:off x="695160" y="3405960"/>
            <a:ext cx="5400360" cy="61538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ru-RU" sz="12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Реализовать пользовательский интерфейс</a:t>
            </a:r>
            <a:r>
              <a:rPr lang="en-US" sz="12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, </a:t>
            </a:r>
            <a:r>
              <a:rPr lang="ru-RU" sz="12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использу</a:t>
            </a:r>
            <a:r>
              <a:rPr lang="ru-RU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я </a:t>
            </a:r>
            <a:r>
              <a:rPr lang="en-US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C++ </a:t>
            </a:r>
            <a:r>
              <a:rPr lang="ru-RU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на базе </a:t>
            </a:r>
            <a:r>
              <a:rPr lang="en-US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Qt Creator,</a:t>
            </a:r>
            <a:r>
              <a:rPr lang="ru-RU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 соответствующий функциональности </a:t>
            </a:r>
            <a:r>
              <a:rPr lang="en-US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p7Zip</a:t>
            </a:r>
            <a:endParaRPr lang="ru-RU" sz="12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222" name="稻壳儿春秋广告/盗版必究        原创来源：http://chn.docer.com/works?userid=199329941#!/work_time"/>
          <p:cNvSpPr/>
          <p:nvPr/>
        </p:nvSpPr>
        <p:spPr>
          <a:xfrm>
            <a:off x="993600" y="3006000"/>
            <a:ext cx="204336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000" b="0" strike="noStrike" spc="-1">
                <a:solidFill>
                  <a:schemeClr val="dk1"/>
                </a:solidFill>
                <a:latin typeface="Microsoft YaHei"/>
                <a:ea typeface="Microsoft YaHei"/>
              </a:rPr>
              <a:t>Постановка задачи</a:t>
            </a:r>
            <a:endParaRPr lang="ru-RU" sz="2000" b="0" strike="noStrike" spc="-1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2336400" cy="2336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241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1490760" cy="149076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F7D5831-1142-41F3-8101-C0A783939F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9429" y="745740"/>
            <a:ext cx="6713142" cy="5219488"/>
          </a:xfrm>
          <a:prstGeom prst="rect">
            <a:avLst/>
          </a:prstGeom>
        </p:spPr>
      </p:pic>
      <p:sp>
        <p:nvSpPr>
          <p:cNvPr id="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43C321E8-661F-4116-8AC9-DB254A4CCB21}"/>
              </a:ext>
            </a:extLst>
          </p:cNvPr>
          <p:cNvSpPr/>
          <p:nvPr/>
        </p:nvSpPr>
        <p:spPr>
          <a:xfrm>
            <a:off x="3630332" y="240445"/>
            <a:ext cx="5379198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Практическая реализация. Главное окно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2336400" cy="2336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241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1490760" cy="149076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43C321E8-661F-4116-8AC9-DB254A4CCB21}"/>
              </a:ext>
            </a:extLst>
          </p:cNvPr>
          <p:cNvSpPr/>
          <p:nvPr/>
        </p:nvSpPr>
        <p:spPr>
          <a:xfrm>
            <a:off x="2883806" y="231480"/>
            <a:ext cx="6914618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Практическая реализация. Добавление файлов и папок в архив.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3196DD6-AFDB-4F4E-A416-83B98B7FCB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806" y="876039"/>
            <a:ext cx="6601925" cy="510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575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2336400" cy="2336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241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1490760" cy="149076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7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43C321E8-661F-4116-8AC9-DB254A4CCB21}"/>
              </a:ext>
            </a:extLst>
          </p:cNvPr>
          <p:cNvSpPr/>
          <p:nvPr/>
        </p:nvSpPr>
        <p:spPr>
          <a:xfrm>
            <a:off x="2624147" y="231480"/>
            <a:ext cx="7730088" cy="706432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Практическая реализация. Выбор пути архивации и именования архива.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616D8AE-82D3-4A21-8C48-63350A265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146" y="878441"/>
            <a:ext cx="6943707" cy="528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8691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稻壳儿春秋广告/盗版必究        原创来源：http://chn.docer.com/works?userid=199329941#!/work_time"/>
          <p:cNvSpPr/>
          <p:nvPr/>
        </p:nvSpPr>
        <p:spPr>
          <a:xfrm flipH="1">
            <a:off x="11403360" y="6069240"/>
            <a:ext cx="788400" cy="788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244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937080" cy="937080"/>
          </a:xfrm>
          <a:prstGeom prst="rtTriangle">
            <a:avLst/>
          </a:prstGeom>
          <a:solidFill>
            <a:srgbClr val="891B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245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597600" cy="5976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246" name="稻壳儿春秋广告/盗版必究        原创来源：http://chn.docer.com/works?userid=199329941#!/work_time"/>
          <p:cNvSpPr/>
          <p:nvPr/>
        </p:nvSpPr>
        <p:spPr>
          <a:xfrm flipH="1">
            <a:off x="11562480" y="6229440"/>
            <a:ext cx="628200" cy="6282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247" name="稻壳儿春秋广告/盗版必究        原创来源：http://chn.docer.com/works?userid=199329941#!/work_time"/>
          <p:cNvSpPr/>
          <p:nvPr/>
        </p:nvSpPr>
        <p:spPr>
          <a:xfrm>
            <a:off x="4293720" y="231480"/>
            <a:ext cx="377892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b="0" strike="noStrike" spc="-1">
                <a:solidFill>
                  <a:srgbClr val="C22727"/>
                </a:solidFill>
                <a:latin typeface="Microsoft YaHei"/>
                <a:ea typeface="Microsoft YaHei"/>
              </a:rPr>
              <a:t>Практическая реализация</a:t>
            </a:r>
            <a:endParaRPr lang="ru-RU" sz="2000" b="0" strike="noStrike" spc="-1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248" name="稻壳儿春秋广告/盗版必究        原创来源：http://chn.docer.com/works?userid=199329941#!/work_time"/>
          <p:cNvSpPr/>
          <p:nvPr/>
        </p:nvSpPr>
        <p:spPr>
          <a:xfrm>
            <a:off x="3029400" y="532080"/>
            <a:ext cx="6132960" cy="455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50000"/>
              </a:lnSpc>
              <a:tabLst>
                <a:tab pos="0" algn="l"/>
              </a:tabLst>
            </a:pPr>
            <a:r>
              <a:rPr lang="ru-RU" sz="1600" b="0" strike="noStrike" spc="-1">
                <a:solidFill>
                  <a:srgbClr val="000000"/>
                </a:solidFill>
                <a:latin typeface="Microsoft YaHei"/>
                <a:ea typeface="Microsoft YaHei"/>
              </a:rPr>
              <a:t>Демонстрация системного вызова из программы </a:t>
            </a:r>
            <a:r>
              <a:rPr lang="en-US" sz="1600" b="0" strike="noStrike" spc="-1">
                <a:solidFill>
                  <a:srgbClr val="000000"/>
                </a:solidFill>
                <a:latin typeface="Microsoft YaHei"/>
                <a:ea typeface="Microsoft YaHei"/>
              </a:rPr>
              <a:t>RED OS.</a:t>
            </a:r>
            <a:endParaRPr lang="ru-RU" sz="1600" b="0" strike="noStrike" spc="-1">
              <a:solidFill>
                <a:srgbClr val="000000"/>
              </a:solidFill>
              <a:latin typeface="XO Oriel"/>
            </a:endParaRPr>
          </a:p>
        </p:txBody>
      </p:sp>
      <p:cxnSp>
        <p:nvCxnSpPr>
          <p:cNvPr id="249" name="稻壳儿春秋广告/盗版必究        原创来源：http://chn.docer.com/works?userid=199329941#!/work_time"/>
          <p:cNvCxnSpPr/>
          <p:nvPr/>
        </p:nvCxnSpPr>
        <p:spPr>
          <a:xfrm>
            <a:off x="6008400" y="1036080"/>
            <a:ext cx="175320" cy="360"/>
          </a:xfrm>
          <a:prstGeom prst="straightConnector1">
            <a:avLst/>
          </a:prstGeom>
          <a:ln w="25400">
            <a:solidFill>
              <a:srgbClr val="C22727"/>
            </a:solidFill>
          </a:ln>
        </p:spPr>
      </p:cxnSp>
      <p:grpSp>
        <p:nvGrpSpPr>
          <p:cNvPr id="250" name="组合 8"/>
          <p:cNvGrpSpPr/>
          <p:nvPr/>
        </p:nvGrpSpPr>
        <p:grpSpPr>
          <a:xfrm>
            <a:off x="7292520" y="1957680"/>
            <a:ext cx="3387960" cy="3395880"/>
            <a:chOff x="7292520" y="1957680"/>
            <a:chExt cx="3387960" cy="3395880"/>
          </a:xfrm>
        </p:grpSpPr>
        <p:sp>
          <p:nvSpPr>
            <p:cNvPr id="251" name="稻壳儿春秋广告/盗版必究        原创来源：http://chn.docer.com/works?userid=199329941#!/work_time"/>
            <p:cNvSpPr/>
            <p:nvPr/>
          </p:nvSpPr>
          <p:spPr>
            <a:xfrm>
              <a:off x="7503840" y="3780360"/>
              <a:ext cx="2964960" cy="1573200"/>
            </a:xfrm>
            <a:custGeom>
              <a:avLst/>
              <a:gdLst>
                <a:gd name="textAreaLeft" fmla="*/ 0 w 2964960"/>
                <a:gd name="textAreaRight" fmla="*/ 2965320 w 2964960"/>
                <a:gd name="textAreaTop" fmla="*/ 0 h 1573200"/>
                <a:gd name="textAreaBottom" fmla="*/ 1573560 h 1573200"/>
              </a:gdLst>
              <a:ahLst/>
              <a:cxnLst/>
              <a:rect l="textAreaLeft" t="textAreaTop" r="textAreaRight" b="textAreaBottom"/>
              <a:pathLst>
                <a:path w="896" h="475">
                  <a:moveTo>
                    <a:pt x="544" y="86"/>
                  </a:moveTo>
                  <a:cubicBezTo>
                    <a:pt x="666" y="75"/>
                    <a:pt x="782" y="47"/>
                    <a:pt x="896" y="0"/>
                  </a:cubicBezTo>
                  <a:cubicBezTo>
                    <a:pt x="896" y="9"/>
                    <a:pt x="896" y="15"/>
                    <a:pt x="896" y="22"/>
                  </a:cubicBezTo>
                  <a:cubicBezTo>
                    <a:pt x="896" y="148"/>
                    <a:pt x="896" y="274"/>
                    <a:pt x="896" y="400"/>
                  </a:cubicBezTo>
                  <a:cubicBezTo>
                    <a:pt x="896" y="451"/>
                    <a:pt x="872" y="475"/>
                    <a:pt x="820" y="475"/>
                  </a:cubicBezTo>
                  <a:cubicBezTo>
                    <a:pt x="572" y="475"/>
                    <a:pt x="324" y="475"/>
                    <a:pt x="76" y="475"/>
                  </a:cubicBezTo>
                  <a:cubicBezTo>
                    <a:pt x="24" y="475"/>
                    <a:pt x="0" y="451"/>
                    <a:pt x="0" y="399"/>
                  </a:cubicBezTo>
                  <a:cubicBezTo>
                    <a:pt x="0" y="273"/>
                    <a:pt x="0" y="147"/>
                    <a:pt x="0" y="21"/>
                  </a:cubicBezTo>
                  <a:cubicBezTo>
                    <a:pt x="0" y="15"/>
                    <a:pt x="0" y="9"/>
                    <a:pt x="0" y="4"/>
                  </a:cubicBezTo>
                  <a:cubicBezTo>
                    <a:pt x="59" y="22"/>
                    <a:pt x="116" y="42"/>
                    <a:pt x="174" y="56"/>
                  </a:cubicBezTo>
                  <a:cubicBezTo>
                    <a:pt x="232" y="71"/>
                    <a:pt x="291" y="79"/>
                    <a:pt x="352" y="90"/>
                  </a:cubicBezTo>
                  <a:cubicBezTo>
                    <a:pt x="352" y="109"/>
                    <a:pt x="352" y="130"/>
                    <a:pt x="352" y="152"/>
                  </a:cubicBezTo>
                  <a:cubicBezTo>
                    <a:pt x="353" y="192"/>
                    <a:pt x="379" y="218"/>
                    <a:pt x="418" y="219"/>
                  </a:cubicBezTo>
                  <a:cubicBezTo>
                    <a:pt x="438" y="219"/>
                    <a:pt x="458" y="219"/>
                    <a:pt x="478" y="219"/>
                  </a:cubicBezTo>
                  <a:cubicBezTo>
                    <a:pt x="517" y="218"/>
                    <a:pt x="543" y="192"/>
                    <a:pt x="544" y="153"/>
                  </a:cubicBezTo>
                  <a:cubicBezTo>
                    <a:pt x="544" y="131"/>
                    <a:pt x="544" y="109"/>
                    <a:pt x="544" y="86"/>
                  </a:cubicBezTo>
                  <a:close/>
                </a:path>
              </a:pathLst>
            </a:custGeom>
            <a:solidFill>
              <a:srgbClr val="C2272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ru-RU" sz="1800" b="0" strike="noStrike" spc="-1">
                <a:solidFill>
                  <a:schemeClr val="dk1"/>
                </a:solidFill>
                <a:latin typeface="Microsoft YaHei"/>
                <a:ea typeface="Microsoft YaHei"/>
              </a:endParaRPr>
            </a:p>
          </p:txBody>
        </p:sp>
        <p:sp>
          <p:nvSpPr>
            <p:cNvPr id="252" name="稻壳儿春秋广告/盗版必究        原创来源：http://chn.docer.com/works?userid=199329941#!/work_time"/>
            <p:cNvSpPr/>
            <p:nvPr/>
          </p:nvSpPr>
          <p:spPr>
            <a:xfrm>
              <a:off x="7292520" y="2813040"/>
              <a:ext cx="3387960" cy="1115280"/>
            </a:xfrm>
            <a:custGeom>
              <a:avLst/>
              <a:gdLst>
                <a:gd name="textAreaLeft" fmla="*/ 0 w 3387960"/>
                <a:gd name="textAreaRight" fmla="*/ 3388320 w 3387960"/>
                <a:gd name="textAreaTop" fmla="*/ 0 h 1115280"/>
                <a:gd name="textAreaBottom" fmla="*/ 1115640 h 1115280"/>
              </a:gdLst>
              <a:ahLst/>
              <a:cxnLst/>
              <a:rect l="textAreaLeft" t="textAreaTop" r="textAreaRight" b="textAreaBottom"/>
              <a:pathLst>
                <a:path w="1024" h="337">
                  <a:moveTo>
                    <a:pt x="0" y="0"/>
                  </a:moveTo>
                  <a:cubicBezTo>
                    <a:pt x="342" y="0"/>
                    <a:pt x="681" y="0"/>
                    <a:pt x="1023" y="0"/>
                  </a:cubicBezTo>
                  <a:cubicBezTo>
                    <a:pt x="1023" y="5"/>
                    <a:pt x="1024" y="10"/>
                    <a:pt x="1024" y="15"/>
                  </a:cubicBezTo>
                  <a:cubicBezTo>
                    <a:pt x="1024" y="68"/>
                    <a:pt x="1024" y="122"/>
                    <a:pt x="1024" y="175"/>
                  </a:cubicBezTo>
                  <a:cubicBezTo>
                    <a:pt x="1024" y="186"/>
                    <a:pt x="1021" y="193"/>
                    <a:pt x="1011" y="198"/>
                  </a:cubicBezTo>
                  <a:cubicBezTo>
                    <a:pt x="811" y="299"/>
                    <a:pt x="599" y="337"/>
                    <a:pt x="377" y="310"/>
                  </a:cubicBezTo>
                  <a:cubicBezTo>
                    <a:pt x="248" y="295"/>
                    <a:pt x="126" y="256"/>
                    <a:pt x="11" y="196"/>
                  </a:cubicBezTo>
                  <a:cubicBezTo>
                    <a:pt x="6" y="193"/>
                    <a:pt x="1" y="185"/>
                    <a:pt x="0" y="180"/>
                  </a:cubicBezTo>
                  <a:cubicBezTo>
                    <a:pt x="0" y="121"/>
                    <a:pt x="0" y="61"/>
                    <a:pt x="0" y="0"/>
                  </a:cubicBezTo>
                  <a:close/>
                </a:path>
              </a:pathLst>
            </a:custGeom>
            <a:solidFill>
              <a:srgbClr val="C2272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ru-RU" sz="1800" b="0" strike="noStrike" spc="-1">
                <a:solidFill>
                  <a:schemeClr val="dk1"/>
                </a:solidFill>
                <a:latin typeface="Microsoft YaHei"/>
                <a:ea typeface="Microsoft YaHei"/>
              </a:endParaRPr>
            </a:p>
          </p:txBody>
        </p:sp>
        <p:sp>
          <p:nvSpPr>
            <p:cNvPr id="253" name="稻壳儿春秋广告/盗版必究        原创来源：http://chn.docer.com/works?userid=199329941#!/work_time"/>
            <p:cNvSpPr/>
            <p:nvPr/>
          </p:nvSpPr>
          <p:spPr>
            <a:xfrm>
              <a:off x="8346600" y="1957680"/>
              <a:ext cx="1279440" cy="635760"/>
            </a:xfrm>
            <a:custGeom>
              <a:avLst/>
              <a:gdLst>
                <a:gd name="textAreaLeft" fmla="*/ 0 w 1279440"/>
                <a:gd name="textAreaRight" fmla="*/ 1279800 w 1279440"/>
                <a:gd name="textAreaTop" fmla="*/ 0 h 635760"/>
                <a:gd name="textAreaBottom" fmla="*/ 636120 h 635760"/>
              </a:gdLst>
              <a:ahLst/>
              <a:cxnLst/>
              <a:rect l="textAreaLeft" t="textAreaTop" r="textAreaRight" b="textAreaBottom"/>
              <a:pathLst>
                <a:path w="387" h="192">
                  <a:moveTo>
                    <a:pt x="66" y="192"/>
                  </a:moveTo>
                  <a:cubicBezTo>
                    <a:pt x="44" y="192"/>
                    <a:pt x="24" y="192"/>
                    <a:pt x="0" y="192"/>
                  </a:cubicBezTo>
                  <a:cubicBezTo>
                    <a:pt x="2" y="159"/>
                    <a:pt x="1" y="126"/>
                    <a:pt x="8" y="95"/>
                  </a:cubicBezTo>
                  <a:cubicBezTo>
                    <a:pt x="20" y="39"/>
                    <a:pt x="70" y="3"/>
                    <a:pt x="132" y="1"/>
                  </a:cubicBezTo>
                  <a:cubicBezTo>
                    <a:pt x="173" y="0"/>
                    <a:pt x="214" y="0"/>
                    <a:pt x="256" y="1"/>
                  </a:cubicBezTo>
                  <a:cubicBezTo>
                    <a:pt x="331" y="3"/>
                    <a:pt x="382" y="53"/>
                    <a:pt x="386" y="128"/>
                  </a:cubicBezTo>
                  <a:cubicBezTo>
                    <a:pt x="387" y="148"/>
                    <a:pt x="386" y="169"/>
                    <a:pt x="386" y="191"/>
                  </a:cubicBezTo>
                  <a:cubicBezTo>
                    <a:pt x="365" y="191"/>
                    <a:pt x="345" y="191"/>
                    <a:pt x="322" y="191"/>
                  </a:cubicBezTo>
                  <a:cubicBezTo>
                    <a:pt x="322" y="172"/>
                    <a:pt x="322" y="152"/>
                    <a:pt x="322" y="133"/>
                  </a:cubicBezTo>
                  <a:cubicBezTo>
                    <a:pt x="321" y="92"/>
                    <a:pt x="295" y="65"/>
                    <a:pt x="254" y="65"/>
                  </a:cubicBezTo>
                  <a:cubicBezTo>
                    <a:pt x="214" y="65"/>
                    <a:pt x="174" y="65"/>
                    <a:pt x="134" y="65"/>
                  </a:cubicBezTo>
                  <a:cubicBezTo>
                    <a:pt x="93" y="65"/>
                    <a:pt x="67" y="92"/>
                    <a:pt x="66" y="132"/>
                  </a:cubicBezTo>
                  <a:cubicBezTo>
                    <a:pt x="66" y="152"/>
                    <a:pt x="66" y="171"/>
                    <a:pt x="66" y="192"/>
                  </a:cubicBezTo>
                  <a:close/>
                </a:path>
              </a:pathLst>
            </a:custGeom>
            <a:solidFill>
              <a:srgbClr val="272928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ru-RU" sz="1800" b="0" strike="noStrike" spc="-1">
                <a:solidFill>
                  <a:schemeClr val="dk1"/>
                </a:solidFill>
                <a:latin typeface="Microsoft YaHei"/>
                <a:ea typeface="Microsoft YaHei"/>
              </a:endParaRPr>
            </a:p>
          </p:txBody>
        </p:sp>
      </p:grpSp>
      <p:sp>
        <p:nvSpPr>
          <p:cNvPr id="254" name="稻壳儿春秋广告/盗版必究        原创来源：http://chn.docer.com/works?userid=199329941#!/work_time"/>
          <p:cNvSpPr/>
          <p:nvPr/>
        </p:nvSpPr>
        <p:spPr>
          <a:xfrm>
            <a:off x="695160" y="3405960"/>
            <a:ext cx="5400360" cy="17233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ru-RU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Таким образом</a:t>
            </a:r>
            <a:r>
              <a:rPr lang="en-US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, </a:t>
            </a:r>
            <a:r>
              <a:rPr lang="ru-RU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используя </a:t>
            </a:r>
            <a:r>
              <a:rPr lang="en-US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C++ </a:t>
            </a:r>
            <a:r>
              <a:rPr lang="ru-RU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на базе </a:t>
            </a:r>
            <a:r>
              <a:rPr lang="en-US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Qt Creator, </a:t>
            </a:r>
            <a:r>
              <a:rPr lang="ru-RU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был реализован интерфейс</a:t>
            </a:r>
            <a:r>
              <a:rPr lang="en-US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, </a:t>
            </a:r>
            <a:r>
              <a:rPr lang="ru-RU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взаимодействующий с библиотекой </a:t>
            </a:r>
            <a:r>
              <a:rPr lang="en-US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7Zip, </a:t>
            </a:r>
            <a:r>
              <a:rPr lang="ru-RU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интегрированной в РЕД ОС вендором – «Ред Софт». Благодаря основному механизму работы – взаимодействию библиотеками через </a:t>
            </a:r>
            <a:r>
              <a:rPr lang="en-US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Bash, </a:t>
            </a:r>
            <a:r>
              <a:rPr lang="ru-RU" sz="1200" spc="-1" dirty="0">
                <a:solidFill>
                  <a:schemeClr val="dk1"/>
                </a:solidFill>
                <a:latin typeface="Microsoft YaHei"/>
                <a:ea typeface="Microsoft YaHei"/>
              </a:rPr>
              <a:t>минимально-жизнеспособный продукт отвечает требованиям масштабируемости и базовой функциональности.</a:t>
            </a:r>
            <a:endParaRPr lang="ru-RU" sz="12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255" name="稻壳儿春秋广告/盗版必究        原创来源：http://chn.docer.com/works?userid=199329941#!/work_time"/>
          <p:cNvSpPr/>
          <p:nvPr/>
        </p:nvSpPr>
        <p:spPr>
          <a:xfrm>
            <a:off x="696480" y="3011400"/>
            <a:ext cx="81504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Вывод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稻壳儿春秋广告/盗版必究        原创来源：http://chn.docer.com/works?userid=199329941#!/work_time"/>
          <p:cNvSpPr/>
          <p:nvPr/>
        </p:nvSpPr>
        <p:spPr>
          <a:xfrm flipV="1">
            <a:off x="0" y="-720"/>
            <a:ext cx="10737000" cy="6857640"/>
          </a:xfrm>
          <a:custGeom>
            <a:avLst/>
            <a:gdLst>
              <a:gd name="textAreaLeft" fmla="*/ 0 w 10737000"/>
              <a:gd name="textAreaRight" fmla="*/ 10737360 w 10737000"/>
              <a:gd name="textAreaTop" fmla="*/ -360 h 6857640"/>
              <a:gd name="textAreaBottom" fmla="*/ 6857640 h 6857640"/>
            </a:gdLst>
            <a:ahLst/>
            <a:cxnLst/>
            <a:rect l="textAreaLeft" t="textAreaTop" r="textAreaRight" b="textAreaBottom"/>
            <a:pathLst>
              <a:path w="10737208" h="6858000">
                <a:moveTo>
                  <a:pt x="0" y="6858000"/>
                </a:moveTo>
                <a:lnTo>
                  <a:pt x="10737208" y="6858000"/>
                </a:lnTo>
                <a:lnTo>
                  <a:pt x="3879208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257" name="稻壳儿春秋广告/盗版必究        原创来源：http://chn.docer.com/works?userid=199329941#!/work_time"/>
          <p:cNvSpPr/>
          <p:nvPr/>
        </p:nvSpPr>
        <p:spPr>
          <a:xfrm flipH="1">
            <a:off x="10725480" y="5392080"/>
            <a:ext cx="1465560" cy="146556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258" name="稻壳儿春秋广告/盗版必究        原创来源：http://chn.docer.com/works?userid=199329941#!/work_time"/>
          <p:cNvSpPr/>
          <p:nvPr/>
        </p:nvSpPr>
        <p:spPr>
          <a:xfrm flipH="1">
            <a:off x="4482360" y="1708560"/>
            <a:ext cx="7708680" cy="3440160"/>
          </a:xfrm>
          <a:custGeom>
            <a:avLst/>
            <a:gdLst>
              <a:gd name="textAreaLeft" fmla="*/ -360 w 7708680"/>
              <a:gd name="textAreaRight" fmla="*/ 7708680 w 7708680"/>
              <a:gd name="textAreaTop" fmla="*/ 0 h 3440160"/>
              <a:gd name="textAreaBottom" fmla="*/ 3440520 h 3440160"/>
            </a:gdLst>
            <a:ahLst/>
            <a:cxnLst/>
            <a:rect l="textAreaLeft" t="textAreaTop" r="textAreaRight" b="textAreaBottom"/>
            <a:pathLst>
              <a:path w="7709006" h="3440572">
                <a:moveTo>
                  <a:pt x="0" y="3440572"/>
                </a:moveTo>
                <a:lnTo>
                  <a:pt x="1436914" y="3440572"/>
                </a:lnTo>
                <a:lnTo>
                  <a:pt x="2322285" y="3440572"/>
                </a:lnTo>
                <a:lnTo>
                  <a:pt x="5386721" y="3440572"/>
                </a:lnTo>
                <a:lnTo>
                  <a:pt x="6823635" y="3440572"/>
                </a:lnTo>
                <a:lnTo>
                  <a:pt x="7709006" y="3440572"/>
                </a:lnTo>
                <a:lnTo>
                  <a:pt x="4268435" y="0"/>
                </a:lnTo>
                <a:lnTo>
                  <a:pt x="3383064" y="0"/>
                </a:lnTo>
                <a:lnTo>
                  <a:pt x="2322285" y="0"/>
                </a:lnTo>
                <a:lnTo>
                  <a:pt x="1946150" y="0"/>
                </a:lnTo>
                <a:lnTo>
                  <a:pt x="1436914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259" name="稻壳儿春秋广告/盗版必究        原创来源：http://chn.docer.com/works?userid=199329941#!/work_time"/>
          <p:cNvSpPr/>
          <p:nvPr/>
        </p:nvSpPr>
        <p:spPr>
          <a:xfrm>
            <a:off x="0" y="885240"/>
            <a:ext cx="8113320" cy="5086800"/>
          </a:xfrm>
          <a:custGeom>
            <a:avLst/>
            <a:gdLst>
              <a:gd name="textAreaLeft" fmla="*/ 0 w 8113320"/>
              <a:gd name="textAreaRight" fmla="*/ 8113680 w 8113320"/>
              <a:gd name="textAreaTop" fmla="*/ 0 h 5086800"/>
              <a:gd name="textAreaBottom" fmla="*/ 5087160 h 5086800"/>
            </a:gdLst>
            <a:ahLst/>
            <a:cxnLst/>
            <a:rect l="textAreaLeft" t="textAreaTop" r="textAreaRight" b="textAreaBottom"/>
            <a:pathLst>
              <a:path w="8113525" h="5087258">
                <a:moveTo>
                  <a:pt x="0" y="0"/>
                </a:moveTo>
                <a:lnTo>
                  <a:pt x="148675" y="0"/>
                </a:lnTo>
                <a:lnTo>
                  <a:pt x="4679775" y="0"/>
                </a:lnTo>
                <a:lnTo>
                  <a:pt x="6804408" y="0"/>
                </a:lnTo>
                <a:lnTo>
                  <a:pt x="8113525" y="0"/>
                </a:lnTo>
                <a:lnTo>
                  <a:pt x="3026269" y="5087258"/>
                </a:lnTo>
                <a:lnTo>
                  <a:pt x="1717152" y="5087258"/>
                </a:lnTo>
                <a:lnTo>
                  <a:pt x="148675" y="5087258"/>
                </a:lnTo>
                <a:lnTo>
                  <a:pt x="0" y="5087258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endParaRPr lang="ru-RU" sz="1800" b="0" strike="noStrike" spc="-1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260" name="稻壳儿春秋广告/盗版必究        原创来源：http://chn.docer.com/works?userid=199329941#!/work_time"/>
          <p:cNvSpPr/>
          <p:nvPr/>
        </p:nvSpPr>
        <p:spPr>
          <a:xfrm flipH="1">
            <a:off x="2964960" y="1708560"/>
            <a:ext cx="4340160" cy="3440160"/>
          </a:xfrm>
          <a:custGeom>
            <a:avLst/>
            <a:gdLst>
              <a:gd name="textAreaLeft" fmla="*/ 360 w 4340160"/>
              <a:gd name="textAreaRight" fmla="*/ 4340880 w 4340160"/>
              <a:gd name="textAreaTop" fmla="*/ 0 h 3440160"/>
              <a:gd name="textAreaBottom" fmla="*/ 3440520 h 3440160"/>
            </a:gdLst>
            <a:ahLst/>
            <a:cxnLst/>
            <a:rect l="textAreaLeft" t="textAreaTop" r="textAreaRight" b="textAreaBottom"/>
            <a:pathLst>
              <a:path w="4340456" h="3440572">
                <a:moveTo>
                  <a:pt x="899885" y="0"/>
                </a:moveTo>
                <a:lnTo>
                  <a:pt x="14514" y="0"/>
                </a:lnTo>
                <a:lnTo>
                  <a:pt x="0" y="0"/>
                </a:lnTo>
                <a:lnTo>
                  <a:pt x="3440571" y="3440572"/>
                </a:lnTo>
                <a:lnTo>
                  <a:pt x="3455085" y="3440572"/>
                </a:lnTo>
                <a:lnTo>
                  <a:pt x="4340456" y="3440572"/>
                </a:lnTo>
                <a:lnTo>
                  <a:pt x="899885" y="0"/>
                </a:lnTo>
                <a:close/>
              </a:path>
            </a:pathLst>
          </a:custGeom>
          <a:solidFill>
            <a:srgbClr val="891B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261" name="稻壳儿春秋广告/盗版必究        原创来源：http://chn.docer.com/works?userid=199329941#!/work_time"/>
          <p:cNvSpPr/>
          <p:nvPr/>
        </p:nvSpPr>
        <p:spPr>
          <a:xfrm>
            <a:off x="6687720" y="2693160"/>
            <a:ext cx="4808880" cy="675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20000"/>
              </a:lnSpc>
            </a:pPr>
            <a:r>
              <a:rPr lang="ru-RU" sz="3200" b="1" strike="noStrike" spc="-1">
                <a:solidFill>
                  <a:srgbClr val="000000"/>
                </a:solidFill>
                <a:latin typeface="Microsoft YaHei"/>
                <a:ea typeface="Microsoft YaHei"/>
              </a:rPr>
              <a:t>Спасибо за внимание</a:t>
            </a:r>
            <a:endParaRPr lang="ru-RU" sz="3200" b="0" strike="noStrike" spc="-1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263" name="稻壳儿春秋广告/盗版必究        原创来源：http://chn.docer.com/works?userid=199329941#!/work_time"/>
          <p:cNvSpPr/>
          <p:nvPr/>
        </p:nvSpPr>
        <p:spPr>
          <a:xfrm flipH="1">
            <a:off x="9394920" y="5052240"/>
            <a:ext cx="2077920" cy="2725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ru-RU" sz="1200" b="0" strike="noStrike" spc="-1" dirty="0">
                <a:solidFill>
                  <a:srgbClr val="000000"/>
                </a:solidFill>
                <a:latin typeface="Microsoft YaHei"/>
                <a:ea typeface="Microsoft YaHei"/>
              </a:rPr>
              <a:t>Матвей Хитров</a:t>
            </a:r>
            <a:endParaRPr lang="ru-RU" sz="12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cxnSp>
        <p:nvCxnSpPr>
          <p:cNvPr id="264" name="稻壳儿春秋广告/盗版必究        原创来源：http://chn.docer.com/works?userid=199329941#!/work_time"/>
          <p:cNvCxnSpPr/>
          <p:nvPr/>
        </p:nvCxnSpPr>
        <p:spPr>
          <a:xfrm>
            <a:off x="11189880" y="4898160"/>
            <a:ext cx="175320" cy="360"/>
          </a:xfrm>
          <a:prstGeom prst="straightConnector1">
            <a:avLst/>
          </a:prstGeom>
          <a:ln w="25400">
            <a:solidFill>
              <a:srgbClr val="C22727"/>
            </a:solidFill>
          </a:ln>
        </p:spPr>
      </p:cxnSp>
      <p:sp>
        <p:nvSpPr>
          <p:cNvPr id="11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2396B2ED-CD58-4DE7-9D90-D08EB623A2BA}"/>
              </a:ext>
            </a:extLst>
          </p:cNvPr>
          <p:cNvSpPr/>
          <p:nvPr/>
        </p:nvSpPr>
        <p:spPr>
          <a:xfrm flipH="1">
            <a:off x="9287280" y="5273951"/>
            <a:ext cx="2077920" cy="27554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00000"/>
              </a:lnSpc>
              <a:tabLst>
                <a:tab pos="0" algn="l"/>
              </a:tabLst>
            </a:pPr>
            <a:r>
              <a:rPr lang="ru-RU" sz="1200" b="0" strike="noStrike" spc="-1" dirty="0">
                <a:solidFill>
                  <a:srgbClr val="000000"/>
                </a:solidFill>
                <a:latin typeface="Microsoft YaHei"/>
                <a:ea typeface="Microsoft YaHei"/>
              </a:rPr>
              <a:t>Артем Попов</a:t>
            </a:r>
            <a:endParaRPr lang="ru-RU" sz="1200" b="0" strike="noStrike" spc="-1" dirty="0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稻壳儿春秋广告/盗版必究        原创来源：http://chn.docer.com/works?userid=199329941#!/work_time"/>
          <p:cNvSpPr/>
          <p:nvPr/>
        </p:nvSpPr>
        <p:spPr>
          <a:xfrm flipV="1">
            <a:off x="0" y="0"/>
            <a:ext cx="3439440" cy="343944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48" name="稻壳儿春秋广告/盗版必究        原创来源：http://chn.docer.com/works?userid=199329941#!/work_time"/>
          <p:cNvSpPr/>
          <p:nvPr/>
        </p:nvSpPr>
        <p:spPr>
          <a:xfrm>
            <a:off x="5087880" y="691560"/>
            <a:ext cx="2016000" cy="45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400" b="1" strike="noStrike" spc="-1">
                <a:solidFill>
                  <a:srgbClr val="FF0000"/>
                </a:solidFill>
                <a:latin typeface="Microsoft YaHei"/>
                <a:ea typeface="Microsoft YaHei"/>
              </a:rPr>
              <a:t>РЕД ОС</a:t>
            </a:r>
            <a:r>
              <a:rPr lang="en-US" sz="2400" b="1" strike="noStrike" spc="-1">
                <a:solidFill>
                  <a:schemeClr val="dk1"/>
                </a:solidFill>
                <a:latin typeface="Microsoft YaHei"/>
                <a:ea typeface="Microsoft YaHei"/>
              </a:rPr>
              <a:t> </a:t>
            </a:r>
            <a:endParaRPr lang="ru-RU" sz="2400" b="0" strike="noStrike" spc="-1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49" name="稻壳儿春秋广告/盗版必究        原创来源：http://chn.docer.com/works?userid=199329941#!/work_time"/>
          <p:cNvSpPr/>
          <p:nvPr/>
        </p:nvSpPr>
        <p:spPr>
          <a:xfrm flipH="1">
            <a:off x="2794186" y="1054147"/>
            <a:ext cx="5689228" cy="422573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r" defTabSz="914400">
              <a:lnSpc>
                <a:spcPct val="150000"/>
              </a:lnSpc>
            </a:pPr>
            <a:r>
              <a:rPr lang="ru-RU" sz="1600" dirty="0"/>
              <a:t>Разработка нативного приложения для рабочего стола</a:t>
            </a:r>
            <a:endParaRPr lang="ru-RU" sz="16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50" name="稻壳儿春秋广告/盗版必究        原创来源：http://chn.docer.com/works?userid=199329941#!/work_time"/>
          <p:cNvSpPr/>
          <p:nvPr/>
        </p:nvSpPr>
        <p:spPr>
          <a:xfrm>
            <a:off x="1002600" y="3215880"/>
            <a:ext cx="728640" cy="728640"/>
          </a:xfrm>
          <a:prstGeom prst="rect">
            <a:avLst/>
          </a:prstGeom>
          <a:solidFill>
            <a:srgbClr val="C2272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numCol="1" spcCol="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2000" b="1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52" name="稻壳儿春秋广告/盗版必究        原创来源：http://chn.docer.com/works?userid=199329941#!/work_time"/>
          <p:cNvSpPr/>
          <p:nvPr/>
        </p:nvSpPr>
        <p:spPr>
          <a:xfrm>
            <a:off x="1809180" y="3372521"/>
            <a:ext cx="381504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000" b="1" spc="-1" dirty="0">
                <a:solidFill>
                  <a:schemeClr val="dk1"/>
                </a:solidFill>
                <a:latin typeface="Microsoft YaHei"/>
                <a:ea typeface="Microsoft YaHei"/>
              </a:rPr>
              <a:t>Используемые технологии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53" name="稻壳儿春秋广告/盗版必究        原创来源：http://chn.docer.com/works?userid=199329941#!/work_time"/>
          <p:cNvSpPr/>
          <p:nvPr/>
        </p:nvSpPr>
        <p:spPr>
          <a:xfrm>
            <a:off x="1213560" y="3380040"/>
            <a:ext cx="30672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2000" b="1" strike="noStrike" spc="-1">
                <a:solidFill>
                  <a:schemeClr val="lt1"/>
                </a:solidFill>
                <a:latin typeface="Microsoft YaHei"/>
                <a:ea typeface="Microsoft YaHei"/>
              </a:rPr>
              <a:t>1</a:t>
            </a:r>
            <a:endParaRPr lang="ru-RU" sz="2000" b="0" strike="noStrike" spc="-1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54" name="稻壳儿春秋广告/盗版必究        原创来源：http://chn.docer.com/works?userid=199329941#!/work_time"/>
          <p:cNvSpPr/>
          <p:nvPr/>
        </p:nvSpPr>
        <p:spPr>
          <a:xfrm>
            <a:off x="1002600" y="4682880"/>
            <a:ext cx="728640" cy="728640"/>
          </a:xfrm>
          <a:prstGeom prst="rect">
            <a:avLst/>
          </a:prstGeom>
          <a:solidFill>
            <a:srgbClr val="C2272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numCol="1" spcCol="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2000" b="1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56" name="稻壳儿春秋广告/盗版必究        原创来源：http://chn.docer.com/works?userid=199329941#!/work_time"/>
          <p:cNvSpPr/>
          <p:nvPr/>
        </p:nvSpPr>
        <p:spPr>
          <a:xfrm>
            <a:off x="1823760" y="4845240"/>
            <a:ext cx="479124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000" b="1" spc="-1" dirty="0">
                <a:solidFill>
                  <a:schemeClr val="dk1"/>
                </a:solidFill>
                <a:latin typeface="Microsoft YaHei"/>
                <a:ea typeface="Microsoft YaHei"/>
              </a:rPr>
              <a:t>Преимущества и недостатки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57" name="稻壳儿春秋广告/盗版必究        原创来源：http://chn.docer.com/works?userid=199329941#!/work_time"/>
          <p:cNvSpPr/>
          <p:nvPr/>
        </p:nvSpPr>
        <p:spPr>
          <a:xfrm>
            <a:off x="1213560" y="4847040"/>
            <a:ext cx="30672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2000" b="1" strike="noStrike" spc="-1">
                <a:solidFill>
                  <a:schemeClr val="lt1"/>
                </a:solidFill>
                <a:latin typeface="Microsoft YaHei"/>
                <a:ea typeface="Microsoft YaHei"/>
              </a:rPr>
              <a:t>3</a:t>
            </a:r>
            <a:endParaRPr lang="ru-RU" sz="2000" b="0" strike="noStrike" spc="-1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58" name="稻壳儿春秋广告/盗版必究        原创来源：http://chn.docer.com/works?userid=199329941#!/work_time"/>
          <p:cNvSpPr/>
          <p:nvPr/>
        </p:nvSpPr>
        <p:spPr>
          <a:xfrm>
            <a:off x="6908760" y="3215880"/>
            <a:ext cx="728640" cy="728640"/>
          </a:xfrm>
          <a:prstGeom prst="rect">
            <a:avLst/>
          </a:prstGeom>
          <a:solidFill>
            <a:srgbClr val="891B1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numCol="1" spcCol="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2000" b="1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61" name="稻壳儿春秋广告/盗版必究        原创来源：http://chn.docer.com/works?userid=199329941#!/work_time"/>
          <p:cNvSpPr/>
          <p:nvPr/>
        </p:nvSpPr>
        <p:spPr>
          <a:xfrm>
            <a:off x="7119360" y="3380040"/>
            <a:ext cx="30672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2000" b="1" strike="noStrike" spc="-1">
                <a:solidFill>
                  <a:schemeClr val="lt1"/>
                </a:solidFill>
                <a:latin typeface="Microsoft YaHei"/>
                <a:ea typeface="Microsoft YaHei"/>
              </a:rPr>
              <a:t>2</a:t>
            </a:r>
            <a:endParaRPr lang="ru-RU" sz="2000" b="0" strike="noStrike" spc="-1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62" name="稻壳儿春秋广告/盗版必究        原创来源：http://chn.docer.com/works?userid=199329941#!/work_time"/>
          <p:cNvSpPr/>
          <p:nvPr/>
        </p:nvSpPr>
        <p:spPr>
          <a:xfrm>
            <a:off x="6908760" y="4682880"/>
            <a:ext cx="728640" cy="728640"/>
          </a:xfrm>
          <a:prstGeom prst="rect">
            <a:avLst/>
          </a:prstGeom>
          <a:solidFill>
            <a:srgbClr val="891B1C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numCol="1" spcCol="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2000" b="1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64" name="稻壳儿春秋广告/盗版必究        原创来源：http://chn.docer.com/works?userid=199329941#!/work_time"/>
          <p:cNvSpPr/>
          <p:nvPr/>
        </p:nvSpPr>
        <p:spPr>
          <a:xfrm>
            <a:off x="7729920" y="4845240"/>
            <a:ext cx="436212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000" b="1" strike="noStrike" spc="-1">
                <a:solidFill>
                  <a:schemeClr val="dk1"/>
                </a:solidFill>
                <a:latin typeface="Microsoft YaHei"/>
                <a:ea typeface="Microsoft YaHei"/>
              </a:rPr>
              <a:t>Практическая реализация</a:t>
            </a:r>
            <a:endParaRPr lang="ru-RU" sz="2000" b="0" strike="noStrike" spc="-1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65" name="稻壳儿春秋广告/盗版必究        原创来源：http://chn.docer.com/works?userid=199329941#!/work_time"/>
          <p:cNvSpPr/>
          <p:nvPr/>
        </p:nvSpPr>
        <p:spPr>
          <a:xfrm>
            <a:off x="7119360" y="4847040"/>
            <a:ext cx="306720" cy="394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2000" b="1" strike="noStrike" spc="-1">
                <a:solidFill>
                  <a:schemeClr val="lt1"/>
                </a:solidFill>
                <a:latin typeface="Microsoft YaHei"/>
                <a:ea typeface="Microsoft YaHei"/>
              </a:rPr>
              <a:t>4</a:t>
            </a:r>
            <a:endParaRPr lang="ru-RU" sz="2000" b="0" strike="noStrike" spc="-1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66" name="稻壳儿春秋广告/盗版必究        原创来源：http://chn.docer.com/works?userid=199329941#!/work_time"/>
          <p:cNvSpPr/>
          <p:nvPr/>
        </p:nvSpPr>
        <p:spPr>
          <a:xfrm flipH="1">
            <a:off x="11400840" y="6067080"/>
            <a:ext cx="790560" cy="79056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22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3288B0A-E727-4FF0-98D5-944D1C47DBEF}"/>
              </a:ext>
            </a:extLst>
          </p:cNvPr>
          <p:cNvSpPr/>
          <p:nvPr/>
        </p:nvSpPr>
        <p:spPr>
          <a:xfrm>
            <a:off x="7729920" y="3372521"/>
            <a:ext cx="436212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000" b="1" spc="-1" dirty="0">
                <a:solidFill>
                  <a:schemeClr val="dk1"/>
                </a:solidFill>
                <a:latin typeface="Microsoft YaHei"/>
                <a:ea typeface="Microsoft YaHei"/>
              </a:rPr>
              <a:t>Структурный  обзор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2336400" cy="2336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68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1490760" cy="149076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grpSp>
        <p:nvGrpSpPr>
          <p:cNvPr id="69" name="组合 30"/>
          <p:cNvGrpSpPr/>
          <p:nvPr/>
        </p:nvGrpSpPr>
        <p:grpSpPr>
          <a:xfrm>
            <a:off x="5333760" y="0"/>
            <a:ext cx="6857640" cy="6857640"/>
            <a:chOff x="5333760" y="0"/>
            <a:chExt cx="6857640" cy="6857640"/>
          </a:xfrm>
        </p:grpSpPr>
        <p:sp>
          <p:nvSpPr>
            <p:cNvPr id="70" name="稻壳儿春秋广告/盗版必究        原创来源：http://chn.docer.com/works?userid=199329941#!/work_time"/>
            <p:cNvSpPr/>
            <p:nvPr/>
          </p:nvSpPr>
          <p:spPr>
            <a:xfrm flipH="1">
              <a:off x="5333400" y="0"/>
              <a:ext cx="6857640" cy="6857640"/>
            </a:xfrm>
            <a:prstGeom prst="rtTriangle">
              <a:avLst/>
            </a:prstGeom>
            <a:solidFill>
              <a:srgbClr val="C2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ru-RU" sz="1800" b="0" strike="noStrike" spc="-1">
                <a:solidFill>
                  <a:schemeClr val="lt1"/>
                </a:solidFill>
                <a:latin typeface="Microsoft YaHei"/>
                <a:ea typeface="Microsoft YaHei"/>
              </a:endParaRPr>
            </a:p>
          </p:txBody>
        </p:sp>
        <p:sp>
          <p:nvSpPr>
            <p:cNvPr id="71" name="稻壳儿春秋广告/盗版必究        原创来源：http://chn.docer.com/works?userid=199329941#!/work_time"/>
            <p:cNvSpPr/>
            <p:nvPr/>
          </p:nvSpPr>
          <p:spPr>
            <a:xfrm flipH="1">
              <a:off x="7554600" y="2220840"/>
              <a:ext cx="4636800" cy="4636800"/>
            </a:xfrm>
            <a:prstGeom prst="rtTriangle">
              <a:avLst/>
            </a:prstGeom>
            <a:solidFill>
              <a:srgbClr val="891B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ru-RU" sz="1800" b="0" strike="noStrike" spc="-1">
                <a:solidFill>
                  <a:schemeClr val="lt1"/>
                </a:solidFill>
                <a:latin typeface="Microsoft YaHei"/>
                <a:ea typeface="Microsoft YaHei"/>
              </a:endParaRPr>
            </a:p>
          </p:txBody>
        </p:sp>
      </p:grpSp>
      <p:sp>
        <p:nvSpPr>
          <p:cNvPr id="73" name="稻壳儿春秋广告/盗版必究        原创来源：http://chn.docer.com/works?userid=199329941#!/work_time"/>
          <p:cNvSpPr/>
          <p:nvPr/>
        </p:nvSpPr>
        <p:spPr>
          <a:xfrm flipH="1">
            <a:off x="694440" y="3514680"/>
            <a:ext cx="5966336" cy="5217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2800" b="1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Используемые технологии</a:t>
            </a:r>
            <a:endParaRPr lang="ru-RU" sz="28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74" name="稻壳儿春秋广告/盗版必究        原创来源：http://chn.docer.com/works?userid=199329941#!/work_time"/>
          <p:cNvSpPr/>
          <p:nvPr/>
        </p:nvSpPr>
        <p:spPr>
          <a:xfrm flipH="1">
            <a:off x="695160" y="2806920"/>
            <a:ext cx="277848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ru-RU" sz="4000" b="1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ЧАСТЬ</a:t>
            </a:r>
            <a:r>
              <a:rPr lang="en-US" sz="4000" b="1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 1</a:t>
            </a:r>
            <a:endParaRPr lang="ru-RU" sz="4000" b="0" strike="noStrike" spc="-1" dirty="0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稻壳儿春秋广告/盗版必究        原创来源：http://chn.docer.com/works?userid=199329941#!/work_time"/>
          <p:cNvSpPr/>
          <p:nvPr/>
        </p:nvSpPr>
        <p:spPr>
          <a:xfrm flipH="1">
            <a:off x="11403360" y="6069240"/>
            <a:ext cx="788400" cy="788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76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937080" cy="937080"/>
          </a:xfrm>
          <a:prstGeom prst="rtTriangle">
            <a:avLst/>
          </a:prstGeom>
          <a:solidFill>
            <a:srgbClr val="891B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77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597600" cy="5976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78" name="稻壳儿春秋广告/盗版必究        原创来源：http://chn.docer.com/works?userid=199329941#!/work_time"/>
          <p:cNvSpPr/>
          <p:nvPr/>
        </p:nvSpPr>
        <p:spPr>
          <a:xfrm flipH="1">
            <a:off x="11562480" y="6229440"/>
            <a:ext cx="628200" cy="6282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79" name="稻壳儿春秋广告/盗版必究        原创来源：http://chn.docer.com/works?userid=199329941#!/work_time"/>
          <p:cNvSpPr/>
          <p:nvPr/>
        </p:nvSpPr>
        <p:spPr>
          <a:xfrm>
            <a:off x="4210920" y="227722"/>
            <a:ext cx="376920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Используемые технологии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cxnSp>
        <p:nvCxnSpPr>
          <p:cNvPr id="81" name="稻壳儿春秋广告/盗版必究        原创来源：http://chn.docer.com/works?userid=199329941#!/work_time"/>
          <p:cNvCxnSpPr/>
          <p:nvPr/>
        </p:nvCxnSpPr>
        <p:spPr>
          <a:xfrm>
            <a:off x="6007860" y="760147"/>
            <a:ext cx="175320" cy="360"/>
          </a:xfrm>
          <a:prstGeom prst="straightConnector1">
            <a:avLst/>
          </a:prstGeom>
          <a:ln w="25400">
            <a:solidFill>
              <a:srgbClr val="C22727"/>
            </a:solidFill>
          </a:ln>
        </p:spPr>
      </p:cxnSp>
      <p:grpSp>
        <p:nvGrpSpPr>
          <p:cNvPr id="82" name="组合 8"/>
          <p:cNvGrpSpPr/>
          <p:nvPr/>
        </p:nvGrpSpPr>
        <p:grpSpPr>
          <a:xfrm>
            <a:off x="7292520" y="1957680"/>
            <a:ext cx="3387960" cy="3395880"/>
            <a:chOff x="7292520" y="1957680"/>
            <a:chExt cx="3387960" cy="3395880"/>
          </a:xfrm>
        </p:grpSpPr>
        <p:sp>
          <p:nvSpPr>
            <p:cNvPr id="83" name="稻壳儿春秋广告/盗版必究        原创来源：http://chn.docer.com/works?userid=199329941#!/work_time"/>
            <p:cNvSpPr/>
            <p:nvPr/>
          </p:nvSpPr>
          <p:spPr>
            <a:xfrm>
              <a:off x="7503840" y="3780360"/>
              <a:ext cx="2964960" cy="1573200"/>
            </a:xfrm>
            <a:custGeom>
              <a:avLst/>
              <a:gdLst>
                <a:gd name="textAreaLeft" fmla="*/ 0 w 2964960"/>
                <a:gd name="textAreaRight" fmla="*/ 2965320 w 2964960"/>
                <a:gd name="textAreaTop" fmla="*/ 0 h 1573200"/>
                <a:gd name="textAreaBottom" fmla="*/ 1573560 h 1573200"/>
              </a:gdLst>
              <a:ahLst/>
              <a:cxnLst/>
              <a:rect l="textAreaLeft" t="textAreaTop" r="textAreaRight" b="textAreaBottom"/>
              <a:pathLst>
                <a:path w="896" h="475">
                  <a:moveTo>
                    <a:pt x="544" y="86"/>
                  </a:moveTo>
                  <a:cubicBezTo>
                    <a:pt x="666" y="75"/>
                    <a:pt x="782" y="47"/>
                    <a:pt x="896" y="0"/>
                  </a:cubicBezTo>
                  <a:cubicBezTo>
                    <a:pt x="896" y="9"/>
                    <a:pt x="896" y="15"/>
                    <a:pt x="896" y="22"/>
                  </a:cubicBezTo>
                  <a:cubicBezTo>
                    <a:pt x="896" y="148"/>
                    <a:pt x="896" y="274"/>
                    <a:pt x="896" y="400"/>
                  </a:cubicBezTo>
                  <a:cubicBezTo>
                    <a:pt x="896" y="451"/>
                    <a:pt x="872" y="475"/>
                    <a:pt x="820" y="475"/>
                  </a:cubicBezTo>
                  <a:cubicBezTo>
                    <a:pt x="572" y="475"/>
                    <a:pt x="324" y="475"/>
                    <a:pt x="76" y="475"/>
                  </a:cubicBezTo>
                  <a:cubicBezTo>
                    <a:pt x="24" y="475"/>
                    <a:pt x="0" y="451"/>
                    <a:pt x="0" y="399"/>
                  </a:cubicBezTo>
                  <a:cubicBezTo>
                    <a:pt x="0" y="273"/>
                    <a:pt x="0" y="147"/>
                    <a:pt x="0" y="21"/>
                  </a:cubicBezTo>
                  <a:cubicBezTo>
                    <a:pt x="0" y="15"/>
                    <a:pt x="0" y="9"/>
                    <a:pt x="0" y="4"/>
                  </a:cubicBezTo>
                  <a:cubicBezTo>
                    <a:pt x="59" y="22"/>
                    <a:pt x="116" y="42"/>
                    <a:pt x="174" y="56"/>
                  </a:cubicBezTo>
                  <a:cubicBezTo>
                    <a:pt x="232" y="71"/>
                    <a:pt x="291" y="79"/>
                    <a:pt x="352" y="90"/>
                  </a:cubicBezTo>
                  <a:cubicBezTo>
                    <a:pt x="352" y="109"/>
                    <a:pt x="352" y="130"/>
                    <a:pt x="352" y="152"/>
                  </a:cubicBezTo>
                  <a:cubicBezTo>
                    <a:pt x="353" y="192"/>
                    <a:pt x="379" y="218"/>
                    <a:pt x="418" y="219"/>
                  </a:cubicBezTo>
                  <a:cubicBezTo>
                    <a:pt x="438" y="219"/>
                    <a:pt x="458" y="219"/>
                    <a:pt x="478" y="219"/>
                  </a:cubicBezTo>
                  <a:cubicBezTo>
                    <a:pt x="517" y="218"/>
                    <a:pt x="543" y="192"/>
                    <a:pt x="544" y="153"/>
                  </a:cubicBezTo>
                  <a:cubicBezTo>
                    <a:pt x="544" y="131"/>
                    <a:pt x="544" y="109"/>
                    <a:pt x="544" y="86"/>
                  </a:cubicBezTo>
                  <a:close/>
                </a:path>
              </a:pathLst>
            </a:custGeom>
            <a:solidFill>
              <a:srgbClr val="C2272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ru-RU" sz="1800" b="0" strike="noStrike" spc="-1">
                <a:solidFill>
                  <a:schemeClr val="dk1"/>
                </a:solidFill>
                <a:latin typeface="Microsoft YaHei"/>
                <a:ea typeface="Microsoft YaHei"/>
              </a:endParaRPr>
            </a:p>
          </p:txBody>
        </p:sp>
        <p:sp>
          <p:nvSpPr>
            <p:cNvPr id="84" name="稻壳儿春秋广告/盗版必究        原创来源：http://chn.docer.com/works?userid=199329941#!/work_time"/>
            <p:cNvSpPr/>
            <p:nvPr/>
          </p:nvSpPr>
          <p:spPr>
            <a:xfrm>
              <a:off x="7292520" y="2813040"/>
              <a:ext cx="3387960" cy="1115280"/>
            </a:xfrm>
            <a:custGeom>
              <a:avLst/>
              <a:gdLst>
                <a:gd name="textAreaLeft" fmla="*/ 0 w 3387960"/>
                <a:gd name="textAreaRight" fmla="*/ 3388320 w 3387960"/>
                <a:gd name="textAreaTop" fmla="*/ 0 h 1115280"/>
                <a:gd name="textAreaBottom" fmla="*/ 1115640 h 1115280"/>
              </a:gdLst>
              <a:ahLst/>
              <a:cxnLst/>
              <a:rect l="textAreaLeft" t="textAreaTop" r="textAreaRight" b="textAreaBottom"/>
              <a:pathLst>
                <a:path w="1024" h="337">
                  <a:moveTo>
                    <a:pt x="0" y="0"/>
                  </a:moveTo>
                  <a:cubicBezTo>
                    <a:pt x="342" y="0"/>
                    <a:pt x="681" y="0"/>
                    <a:pt x="1023" y="0"/>
                  </a:cubicBezTo>
                  <a:cubicBezTo>
                    <a:pt x="1023" y="5"/>
                    <a:pt x="1024" y="10"/>
                    <a:pt x="1024" y="15"/>
                  </a:cubicBezTo>
                  <a:cubicBezTo>
                    <a:pt x="1024" y="68"/>
                    <a:pt x="1024" y="122"/>
                    <a:pt x="1024" y="175"/>
                  </a:cubicBezTo>
                  <a:cubicBezTo>
                    <a:pt x="1024" y="186"/>
                    <a:pt x="1021" y="193"/>
                    <a:pt x="1011" y="198"/>
                  </a:cubicBezTo>
                  <a:cubicBezTo>
                    <a:pt x="811" y="299"/>
                    <a:pt x="599" y="337"/>
                    <a:pt x="377" y="310"/>
                  </a:cubicBezTo>
                  <a:cubicBezTo>
                    <a:pt x="248" y="295"/>
                    <a:pt x="126" y="256"/>
                    <a:pt x="11" y="196"/>
                  </a:cubicBezTo>
                  <a:cubicBezTo>
                    <a:pt x="6" y="193"/>
                    <a:pt x="1" y="185"/>
                    <a:pt x="0" y="180"/>
                  </a:cubicBezTo>
                  <a:cubicBezTo>
                    <a:pt x="0" y="121"/>
                    <a:pt x="0" y="61"/>
                    <a:pt x="0" y="0"/>
                  </a:cubicBezTo>
                  <a:close/>
                </a:path>
              </a:pathLst>
            </a:custGeom>
            <a:solidFill>
              <a:srgbClr val="C22727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ru-RU" sz="1800" b="0" strike="noStrike" spc="-1">
                <a:solidFill>
                  <a:schemeClr val="dk1"/>
                </a:solidFill>
                <a:latin typeface="Microsoft YaHei"/>
                <a:ea typeface="Microsoft YaHei"/>
              </a:endParaRPr>
            </a:p>
          </p:txBody>
        </p:sp>
        <p:sp>
          <p:nvSpPr>
            <p:cNvPr id="85" name="稻壳儿春秋广告/盗版必究        原创来源：http://chn.docer.com/works?userid=199329941#!/work_time"/>
            <p:cNvSpPr/>
            <p:nvPr/>
          </p:nvSpPr>
          <p:spPr>
            <a:xfrm>
              <a:off x="8346600" y="1957680"/>
              <a:ext cx="1279440" cy="635760"/>
            </a:xfrm>
            <a:custGeom>
              <a:avLst/>
              <a:gdLst>
                <a:gd name="textAreaLeft" fmla="*/ 0 w 1279440"/>
                <a:gd name="textAreaRight" fmla="*/ 1279800 w 1279440"/>
                <a:gd name="textAreaTop" fmla="*/ 0 h 635760"/>
                <a:gd name="textAreaBottom" fmla="*/ 636120 h 635760"/>
              </a:gdLst>
              <a:ahLst/>
              <a:cxnLst/>
              <a:rect l="textAreaLeft" t="textAreaTop" r="textAreaRight" b="textAreaBottom"/>
              <a:pathLst>
                <a:path w="387" h="192">
                  <a:moveTo>
                    <a:pt x="66" y="192"/>
                  </a:moveTo>
                  <a:cubicBezTo>
                    <a:pt x="44" y="192"/>
                    <a:pt x="24" y="192"/>
                    <a:pt x="0" y="192"/>
                  </a:cubicBezTo>
                  <a:cubicBezTo>
                    <a:pt x="2" y="159"/>
                    <a:pt x="1" y="126"/>
                    <a:pt x="8" y="95"/>
                  </a:cubicBezTo>
                  <a:cubicBezTo>
                    <a:pt x="20" y="39"/>
                    <a:pt x="70" y="3"/>
                    <a:pt x="132" y="1"/>
                  </a:cubicBezTo>
                  <a:cubicBezTo>
                    <a:pt x="173" y="0"/>
                    <a:pt x="214" y="0"/>
                    <a:pt x="256" y="1"/>
                  </a:cubicBezTo>
                  <a:cubicBezTo>
                    <a:pt x="331" y="3"/>
                    <a:pt x="382" y="53"/>
                    <a:pt x="386" y="128"/>
                  </a:cubicBezTo>
                  <a:cubicBezTo>
                    <a:pt x="387" y="148"/>
                    <a:pt x="386" y="169"/>
                    <a:pt x="386" y="191"/>
                  </a:cubicBezTo>
                  <a:cubicBezTo>
                    <a:pt x="365" y="191"/>
                    <a:pt x="345" y="191"/>
                    <a:pt x="322" y="191"/>
                  </a:cubicBezTo>
                  <a:cubicBezTo>
                    <a:pt x="322" y="172"/>
                    <a:pt x="322" y="152"/>
                    <a:pt x="322" y="133"/>
                  </a:cubicBezTo>
                  <a:cubicBezTo>
                    <a:pt x="321" y="92"/>
                    <a:pt x="295" y="65"/>
                    <a:pt x="254" y="65"/>
                  </a:cubicBezTo>
                  <a:cubicBezTo>
                    <a:pt x="214" y="65"/>
                    <a:pt x="174" y="65"/>
                    <a:pt x="134" y="65"/>
                  </a:cubicBezTo>
                  <a:cubicBezTo>
                    <a:pt x="93" y="65"/>
                    <a:pt x="67" y="92"/>
                    <a:pt x="66" y="132"/>
                  </a:cubicBezTo>
                  <a:cubicBezTo>
                    <a:pt x="66" y="152"/>
                    <a:pt x="66" y="171"/>
                    <a:pt x="66" y="192"/>
                  </a:cubicBezTo>
                  <a:close/>
                </a:path>
              </a:pathLst>
            </a:custGeom>
            <a:solidFill>
              <a:srgbClr val="272928"/>
            </a:solidFill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numCol="1" spcCol="0" anchor="t">
              <a:noAutofit/>
            </a:bodyPr>
            <a:lstStyle/>
            <a:p>
              <a:pPr algn="ctr" defTabSz="914400">
                <a:lnSpc>
                  <a:spcPct val="100000"/>
                </a:lnSpc>
              </a:pPr>
              <a:endParaRPr lang="ru-RU" sz="1800" b="0" strike="noStrike" spc="-1">
                <a:solidFill>
                  <a:schemeClr val="dk1"/>
                </a:solidFill>
                <a:latin typeface="Microsoft YaHei"/>
                <a:ea typeface="Microsoft YaHei"/>
              </a:endParaRPr>
            </a:p>
          </p:txBody>
        </p:sp>
      </p:grpSp>
      <p:sp>
        <p:nvSpPr>
          <p:cNvPr id="86" name="稻壳儿春秋广告/盗版必究        原创来源：http://chn.docer.com/works?userid=199329941#!/work_time"/>
          <p:cNvSpPr/>
          <p:nvPr/>
        </p:nvSpPr>
        <p:spPr>
          <a:xfrm>
            <a:off x="695160" y="2593440"/>
            <a:ext cx="5400360" cy="8923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ru-RU" sz="12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Qt</a:t>
            </a:r>
            <a:r>
              <a:rPr lang="ru-RU" sz="12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</a:t>
            </a:r>
            <a:r>
              <a:rPr lang="ru-RU" sz="12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Creator</a:t>
            </a:r>
            <a:r>
              <a:rPr lang="ru-RU" sz="12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— это свободная IDE для разработки на языках С, C++, JavaScript и QML. Разработана компанией </a:t>
            </a:r>
            <a:r>
              <a:rPr lang="ru-RU" sz="12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Trolltech</a:t>
            </a:r>
            <a:r>
              <a:rPr lang="ru-RU" sz="12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(</a:t>
            </a:r>
            <a:r>
              <a:rPr lang="ru-RU" sz="12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Digia</a:t>
            </a:r>
            <a:r>
              <a:rPr lang="ru-RU" sz="12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) для работы с фреймворком </a:t>
            </a:r>
            <a:r>
              <a:rPr lang="ru-RU" sz="12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Qt</a:t>
            </a:r>
            <a:r>
              <a:rPr lang="ru-RU" sz="12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.</a:t>
            </a:r>
            <a:endParaRPr lang="ru-RU" sz="12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87" name="稻壳儿春秋广告/盗版必究        原创来源：http://chn.docer.com/works?userid=199329941#!/work_time"/>
          <p:cNvSpPr/>
          <p:nvPr/>
        </p:nvSpPr>
        <p:spPr>
          <a:xfrm>
            <a:off x="1177200" y="2193480"/>
            <a:ext cx="1507249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en-US" sz="2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QT Creator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FA57121D-7D72-4439-A5F9-9C95129DEDFE}"/>
              </a:ext>
            </a:extLst>
          </p:cNvPr>
          <p:cNvSpPr/>
          <p:nvPr/>
        </p:nvSpPr>
        <p:spPr>
          <a:xfrm>
            <a:off x="1177199" y="3754440"/>
            <a:ext cx="73441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</a:pPr>
            <a:r>
              <a:rPr lang="en-US" sz="2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C++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6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A6EF16FE-934A-4332-A6AA-D746E907E3F4}"/>
              </a:ext>
            </a:extLst>
          </p:cNvPr>
          <p:cNvSpPr/>
          <p:nvPr/>
        </p:nvSpPr>
        <p:spPr>
          <a:xfrm>
            <a:off x="695160" y="4094850"/>
            <a:ext cx="5400360" cy="8932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50000"/>
              </a:lnSpc>
            </a:pPr>
            <a:r>
              <a:rPr lang="ru-RU" sz="1200" b="0" strike="noStrike" spc="-1" dirty="0">
                <a:solidFill>
                  <a:srgbClr val="000000"/>
                </a:solidFill>
                <a:latin typeface="XO Oriel"/>
              </a:rPr>
              <a:t>Наиболее эффективным языком для написания нативных приложений в рамках фреймворка </a:t>
            </a:r>
            <a:r>
              <a:rPr lang="en-US" sz="1200" b="0" strike="noStrike" spc="-1" dirty="0">
                <a:solidFill>
                  <a:srgbClr val="000000"/>
                </a:solidFill>
                <a:latin typeface="XO Oriel"/>
              </a:rPr>
              <a:t>QT </a:t>
            </a:r>
            <a:r>
              <a:rPr lang="ru-RU" sz="1200" b="0" strike="noStrike" spc="-1" dirty="0">
                <a:solidFill>
                  <a:srgbClr val="000000"/>
                </a:solidFill>
                <a:latin typeface="XO Oriel"/>
              </a:rPr>
              <a:t>является </a:t>
            </a:r>
            <a:r>
              <a:rPr lang="en-US" sz="1200" b="0" strike="noStrike" spc="-1" dirty="0">
                <a:solidFill>
                  <a:srgbClr val="000000"/>
                </a:solidFill>
                <a:latin typeface="XO Oriel"/>
              </a:rPr>
              <a:t>C++. </a:t>
            </a:r>
            <a:r>
              <a:rPr lang="ru-RU" sz="1200" b="0" strike="noStrike" spc="-1" dirty="0">
                <a:solidFill>
                  <a:srgbClr val="000000"/>
                </a:solidFill>
                <a:latin typeface="XO Oriel"/>
              </a:rPr>
              <a:t>Он обеспечивает гибкость и точность работы </a:t>
            </a:r>
            <a:r>
              <a:rPr lang="ru-RU" sz="1200" b="0" strike="noStrike" spc="-1" dirty="0" err="1">
                <a:solidFill>
                  <a:srgbClr val="000000"/>
                </a:solidFill>
                <a:latin typeface="XO Oriel"/>
              </a:rPr>
              <a:t>приложенияю</a:t>
            </a:r>
            <a:endParaRPr lang="ru-RU" sz="1200" b="0" strike="noStrike" spc="-1" dirty="0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2336400" cy="2336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108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1490760" cy="149076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grpSp>
        <p:nvGrpSpPr>
          <p:cNvPr id="109" name="组合 30"/>
          <p:cNvGrpSpPr/>
          <p:nvPr/>
        </p:nvGrpSpPr>
        <p:grpSpPr>
          <a:xfrm>
            <a:off x="5333760" y="0"/>
            <a:ext cx="6857640" cy="6857640"/>
            <a:chOff x="5333760" y="0"/>
            <a:chExt cx="6857640" cy="6857640"/>
          </a:xfrm>
        </p:grpSpPr>
        <p:sp>
          <p:nvSpPr>
            <p:cNvPr id="110" name="稻壳儿春秋广告/盗版必究        原创来源：http://chn.docer.com/works?userid=199329941#!/work_time"/>
            <p:cNvSpPr/>
            <p:nvPr/>
          </p:nvSpPr>
          <p:spPr>
            <a:xfrm flipH="1">
              <a:off x="5333400" y="0"/>
              <a:ext cx="6857640" cy="6857640"/>
            </a:xfrm>
            <a:prstGeom prst="rtTriangle">
              <a:avLst/>
            </a:prstGeom>
            <a:solidFill>
              <a:srgbClr val="C2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ru-RU" sz="1800" b="0" strike="noStrike" spc="-1">
                <a:solidFill>
                  <a:srgbClr val="FFFFFF"/>
                </a:solidFill>
                <a:latin typeface="Microsoft YaHei"/>
                <a:ea typeface="Microsoft YaHei"/>
              </a:endParaRPr>
            </a:p>
          </p:txBody>
        </p:sp>
        <p:sp>
          <p:nvSpPr>
            <p:cNvPr id="111" name="稻壳儿春秋广告/盗版必究        原创来源：http://chn.docer.com/works?userid=199329941#!/work_time"/>
            <p:cNvSpPr/>
            <p:nvPr/>
          </p:nvSpPr>
          <p:spPr>
            <a:xfrm flipH="1">
              <a:off x="7554600" y="2220840"/>
              <a:ext cx="4636800" cy="4636800"/>
            </a:xfrm>
            <a:prstGeom prst="rtTriangle">
              <a:avLst/>
            </a:prstGeom>
            <a:solidFill>
              <a:srgbClr val="891B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ru-RU" sz="1800" b="0" strike="noStrike" spc="-1">
                <a:solidFill>
                  <a:srgbClr val="FFFFFF"/>
                </a:solidFill>
                <a:latin typeface="Microsoft YaHei"/>
                <a:ea typeface="Microsoft YaHei"/>
              </a:endParaRPr>
            </a:p>
          </p:txBody>
        </p:sp>
      </p:grpSp>
      <p:sp>
        <p:nvSpPr>
          <p:cNvPr id="113" name="稻壳儿春秋广告/盗版必究        原创来源：http://chn.docer.com/works?userid=199329941#!/work_time"/>
          <p:cNvSpPr/>
          <p:nvPr/>
        </p:nvSpPr>
        <p:spPr>
          <a:xfrm flipH="1">
            <a:off x="695160" y="3514680"/>
            <a:ext cx="6365520" cy="5217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ru-RU" sz="2800" b="1" strike="noStrike" spc="-1" dirty="0">
                <a:solidFill>
                  <a:srgbClr val="000000"/>
                </a:solidFill>
                <a:latin typeface="Microsoft YaHei"/>
                <a:ea typeface="Microsoft YaHei"/>
              </a:rPr>
              <a:t>Структурный обзор</a:t>
            </a:r>
            <a:endParaRPr lang="ru-RU" sz="28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14" name="稻壳儿春秋广告/盗版必究        原创来源：http://chn.docer.com/works?userid=199329941#!/work_time"/>
          <p:cNvSpPr/>
          <p:nvPr/>
        </p:nvSpPr>
        <p:spPr>
          <a:xfrm flipH="1">
            <a:off x="695160" y="2806920"/>
            <a:ext cx="277848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ru-RU" sz="4000" b="1" strike="noStrike" spc="-1">
                <a:solidFill>
                  <a:srgbClr val="C22727"/>
                </a:solidFill>
                <a:latin typeface="Microsoft YaHei"/>
                <a:ea typeface="Microsoft YaHei"/>
              </a:rPr>
              <a:t>ЧАСТЬ</a:t>
            </a:r>
            <a:r>
              <a:rPr lang="en-US" sz="4000" b="1" strike="noStrike" spc="-1">
                <a:solidFill>
                  <a:srgbClr val="C22727"/>
                </a:solidFill>
                <a:latin typeface="Microsoft YaHei"/>
                <a:ea typeface="Microsoft YaHei"/>
              </a:rPr>
              <a:t> 2</a:t>
            </a:r>
            <a:endParaRPr lang="ru-RU" sz="4000" b="0" strike="noStrike" spc="-1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稻壳儿春秋广告/盗版必究        原创来源：http://chn.docer.com/works?userid=199329941#!/work_time"/>
          <p:cNvSpPr/>
          <p:nvPr/>
        </p:nvSpPr>
        <p:spPr>
          <a:xfrm flipH="1">
            <a:off x="11403360" y="6069240"/>
            <a:ext cx="788400" cy="788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27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937080" cy="937080"/>
          </a:xfrm>
          <a:prstGeom prst="rtTriangle">
            <a:avLst/>
          </a:prstGeom>
          <a:solidFill>
            <a:srgbClr val="891B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28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597600" cy="5976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29" name="稻壳儿春秋广告/盗版必究        原创来源：http://chn.docer.com/works?userid=199329941#!/work_time"/>
          <p:cNvSpPr/>
          <p:nvPr/>
        </p:nvSpPr>
        <p:spPr>
          <a:xfrm flipH="1">
            <a:off x="11562480" y="6229440"/>
            <a:ext cx="628200" cy="6282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30" name="稻壳儿春秋广告/盗版必究        原创来源：http://chn.docer.com/works?userid=199329941#!/work_time"/>
          <p:cNvSpPr/>
          <p:nvPr/>
        </p:nvSpPr>
        <p:spPr>
          <a:xfrm>
            <a:off x="3822840" y="232920"/>
            <a:ext cx="454680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spc="-1" dirty="0">
                <a:solidFill>
                  <a:srgbClr val="C22727"/>
                </a:solidFill>
                <a:latin typeface="Microsoft YaHei"/>
                <a:ea typeface="Microsoft YaHei"/>
              </a:rPr>
              <a:t>Структурный обзор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cxnSp>
        <p:nvCxnSpPr>
          <p:cNvPr id="132" name="稻壳儿春秋广告/盗版必究        原创来源：http://chn.docer.com/works?userid=199329941#!/work_time"/>
          <p:cNvCxnSpPr/>
          <p:nvPr/>
        </p:nvCxnSpPr>
        <p:spPr>
          <a:xfrm>
            <a:off x="6003141" y="670569"/>
            <a:ext cx="175320" cy="360"/>
          </a:xfrm>
          <a:prstGeom prst="straightConnector1">
            <a:avLst/>
          </a:prstGeom>
          <a:ln w="25400">
            <a:solidFill>
              <a:srgbClr val="C22727"/>
            </a:solidFill>
          </a:ln>
        </p:spPr>
      </p:cxnSp>
      <p:sp>
        <p:nvSpPr>
          <p:cNvPr id="133" name="稻壳儿春秋广告/盗版必究        原创来源：http://chn.docer.com/works?userid=199329941#!/work_time"/>
          <p:cNvSpPr/>
          <p:nvPr/>
        </p:nvSpPr>
        <p:spPr>
          <a:xfrm>
            <a:off x="6214320" y="5145840"/>
            <a:ext cx="3204360" cy="1289160"/>
          </a:xfrm>
          <a:custGeom>
            <a:avLst/>
            <a:gdLst>
              <a:gd name="textAreaLeft" fmla="*/ 0 w 3204360"/>
              <a:gd name="textAreaRight" fmla="*/ 3204720 w 3204360"/>
              <a:gd name="textAreaTop" fmla="*/ 0 h 1289160"/>
              <a:gd name="textAreaBottom" fmla="*/ 1289520 h 1289160"/>
            </a:gdLst>
            <a:ahLst/>
            <a:cxnLst/>
            <a:rect l="textAreaLeft" t="textAreaTop" r="textAreaRight" b="textAreaBottom"/>
            <a:pathLst>
              <a:path w="985" h="984">
                <a:moveTo>
                  <a:pt x="459" y="966"/>
                </a:moveTo>
                <a:cubicBezTo>
                  <a:pt x="19" y="526"/>
                  <a:pt x="19" y="526"/>
                  <a:pt x="19" y="526"/>
                </a:cubicBezTo>
                <a:cubicBezTo>
                  <a:pt x="0" y="507"/>
                  <a:pt x="0" y="477"/>
                  <a:pt x="19" y="458"/>
                </a:cubicBezTo>
                <a:cubicBezTo>
                  <a:pt x="459" y="19"/>
                  <a:pt x="459" y="19"/>
                  <a:pt x="459" y="19"/>
                </a:cubicBezTo>
                <a:cubicBezTo>
                  <a:pt x="477" y="0"/>
                  <a:pt x="508" y="0"/>
                  <a:pt x="526" y="19"/>
                </a:cubicBezTo>
                <a:cubicBezTo>
                  <a:pt x="966" y="458"/>
                  <a:pt x="966" y="458"/>
                  <a:pt x="966" y="458"/>
                </a:cubicBezTo>
                <a:cubicBezTo>
                  <a:pt x="985" y="477"/>
                  <a:pt x="985" y="507"/>
                  <a:pt x="966" y="526"/>
                </a:cubicBezTo>
                <a:cubicBezTo>
                  <a:pt x="526" y="966"/>
                  <a:pt x="526" y="966"/>
                  <a:pt x="526" y="966"/>
                </a:cubicBezTo>
                <a:cubicBezTo>
                  <a:pt x="508" y="984"/>
                  <a:pt x="477" y="984"/>
                  <a:pt x="459" y="966"/>
                </a:cubicBezTo>
                <a:close/>
              </a:path>
            </a:pathLst>
          </a:custGeom>
          <a:solidFill>
            <a:srgbClr val="C2272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 numCol="1" spcCol="0" anchor="t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350" b="0" strike="noStrike" spc="-1">
              <a:solidFill>
                <a:schemeClr val="dk1"/>
              </a:solidFill>
              <a:latin typeface="Microsoft YaHei"/>
              <a:ea typeface="Microsoft YaHei"/>
            </a:endParaRPr>
          </a:p>
        </p:txBody>
      </p:sp>
      <p:sp>
        <p:nvSpPr>
          <p:cNvPr id="134" name="稻壳儿春秋广告/盗版必究        原创来源：http://chn.docer.com/works?userid=199329941#!/work_time"/>
          <p:cNvSpPr/>
          <p:nvPr/>
        </p:nvSpPr>
        <p:spPr>
          <a:xfrm>
            <a:off x="6214320" y="4366800"/>
            <a:ext cx="3204360" cy="1290240"/>
          </a:xfrm>
          <a:custGeom>
            <a:avLst/>
            <a:gdLst>
              <a:gd name="textAreaLeft" fmla="*/ 0 w 3204360"/>
              <a:gd name="textAreaRight" fmla="*/ 3204720 w 3204360"/>
              <a:gd name="textAreaTop" fmla="*/ 0 h 1290240"/>
              <a:gd name="textAreaBottom" fmla="*/ 1290600 h 1290240"/>
            </a:gdLst>
            <a:ahLst/>
            <a:cxnLst/>
            <a:rect l="textAreaLeft" t="textAreaTop" r="textAreaRight" b="textAreaBottom"/>
            <a:pathLst>
              <a:path w="985" h="984">
                <a:moveTo>
                  <a:pt x="459" y="966"/>
                </a:moveTo>
                <a:cubicBezTo>
                  <a:pt x="19" y="526"/>
                  <a:pt x="19" y="526"/>
                  <a:pt x="19" y="526"/>
                </a:cubicBezTo>
                <a:cubicBezTo>
                  <a:pt x="0" y="508"/>
                  <a:pt x="0" y="477"/>
                  <a:pt x="19" y="458"/>
                </a:cubicBezTo>
                <a:cubicBezTo>
                  <a:pt x="459" y="19"/>
                  <a:pt x="459" y="19"/>
                  <a:pt x="459" y="19"/>
                </a:cubicBezTo>
                <a:cubicBezTo>
                  <a:pt x="477" y="0"/>
                  <a:pt x="508" y="0"/>
                  <a:pt x="526" y="19"/>
                </a:cubicBezTo>
                <a:cubicBezTo>
                  <a:pt x="966" y="458"/>
                  <a:pt x="966" y="458"/>
                  <a:pt x="966" y="458"/>
                </a:cubicBezTo>
                <a:cubicBezTo>
                  <a:pt x="985" y="477"/>
                  <a:pt x="985" y="508"/>
                  <a:pt x="966" y="526"/>
                </a:cubicBezTo>
                <a:cubicBezTo>
                  <a:pt x="526" y="966"/>
                  <a:pt x="526" y="966"/>
                  <a:pt x="526" y="966"/>
                </a:cubicBezTo>
                <a:cubicBezTo>
                  <a:pt x="508" y="984"/>
                  <a:pt x="477" y="984"/>
                  <a:pt x="459" y="966"/>
                </a:cubicBezTo>
                <a:close/>
              </a:path>
            </a:pathLst>
          </a:custGeom>
          <a:solidFill>
            <a:srgbClr val="27292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 numCol="1" spcCol="0" anchor="t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350" b="0" strike="noStrike" spc="-1">
              <a:solidFill>
                <a:schemeClr val="dk1"/>
              </a:solidFill>
              <a:latin typeface="Microsoft YaHei"/>
              <a:ea typeface="Microsoft YaHei"/>
            </a:endParaRPr>
          </a:p>
        </p:txBody>
      </p:sp>
      <p:sp>
        <p:nvSpPr>
          <p:cNvPr id="135" name="稻壳儿春秋广告/盗版必究        原创来源：http://chn.docer.com/works?userid=199329941#!/work_time"/>
          <p:cNvSpPr/>
          <p:nvPr/>
        </p:nvSpPr>
        <p:spPr>
          <a:xfrm>
            <a:off x="6214320" y="3587040"/>
            <a:ext cx="3204360" cy="1291320"/>
          </a:xfrm>
          <a:custGeom>
            <a:avLst/>
            <a:gdLst>
              <a:gd name="textAreaLeft" fmla="*/ 0 w 3204360"/>
              <a:gd name="textAreaRight" fmla="*/ 3204720 w 3204360"/>
              <a:gd name="textAreaTop" fmla="*/ 0 h 1291320"/>
              <a:gd name="textAreaBottom" fmla="*/ 1291680 h 1291320"/>
            </a:gdLst>
            <a:ahLst/>
            <a:cxnLst/>
            <a:rect l="textAreaLeft" t="textAreaTop" r="textAreaRight" b="textAreaBottom"/>
            <a:pathLst>
              <a:path w="985" h="985">
                <a:moveTo>
                  <a:pt x="459" y="966"/>
                </a:moveTo>
                <a:cubicBezTo>
                  <a:pt x="19" y="526"/>
                  <a:pt x="19" y="526"/>
                  <a:pt x="19" y="526"/>
                </a:cubicBezTo>
                <a:cubicBezTo>
                  <a:pt x="0" y="508"/>
                  <a:pt x="0" y="477"/>
                  <a:pt x="19" y="458"/>
                </a:cubicBezTo>
                <a:cubicBezTo>
                  <a:pt x="459" y="19"/>
                  <a:pt x="459" y="19"/>
                  <a:pt x="459" y="19"/>
                </a:cubicBezTo>
                <a:cubicBezTo>
                  <a:pt x="477" y="0"/>
                  <a:pt x="508" y="0"/>
                  <a:pt x="526" y="19"/>
                </a:cubicBezTo>
                <a:cubicBezTo>
                  <a:pt x="966" y="458"/>
                  <a:pt x="966" y="458"/>
                  <a:pt x="966" y="458"/>
                </a:cubicBezTo>
                <a:cubicBezTo>
                  <a:pt x="985" y="477"/>
                  <a:pt x="985" y="508"/>
                  <a:pt x="966" y="526"/>
                </a:cubicBezTo>
                <a:cubicBezTo>
                  <a:pt x="526" y="966"/>
                  <a:pt x="526" y="966"/>
                  <a:pt x="526" y="966"/>
                </a:cubicBezTo>
                <a:cubicBezTo>
                  <a:pt x="508" y="985"/>
                  <a:pt x="477" y="985"/>
                  <a:pt x="459" y="966"/>
                </a:cubicBezTo>
                <a:close/>
              </a:path>
            </a:pathLst>
          </a:custGeom>
          <a:solidFill>
            <a:srgbClr val="C2272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 numCol="1" spcCol="0" anchor="t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350" b="0" strike="noStrike" spc="-1">
              <a:solidFill>
                <a:schemeClr val="dk1"/>
              </a:solidFill>
              <a:latin typeface="Microsoft YaHei"/>
              <a:ea typeface="Microsoft YaHei"/>
            </a:endParaRPr>
          </a:p>
        </p:txBody>
      </p:sp>
      <p:sp>
        <p:nvSpPr>
          <p:cNvPr id="136" name="稻壳儿春秋广告/盗版必究        原创来源：http://chn.docer.com/works?userid=199329941#!/work_time"/>
          <p:cNvSpPr/>
          <p:nvPr/>
        </p:nvSpPr>
        <p:spPr>
          <a:xfrm>
            <a:off x="6214320" y="2806920"/>
            <a:ext cx="3204360" cy="1291320"/>
          </a:xfrm>
          <a:custGeom>
            <a:avLst/>
            <a:gdLst>
              <a:gd name="textAreaLeft" fmla="*/ 0 w 3204360"/>
              <a:gd name="textAreaRight" fmla="*/ 3204720 w 3204360"/>
              <a:gd name="textAreaTop" fmla="*/ 0 h 1291320"/>
              <a:gd name="textAreaBottom" fmla="*/ 1291680 h 1291320"/>
            </a:gdLst>
            <a:ahLst/>
            <a:cxnLst/>
            <a:rect l="textAreaLeft" t="textAreaTop" r="textAreaRight" b="textAreaBottom"/>
            <a:pathLst>
              <a:path w="985" h="985">
                <a:moveTo>
                  <a:pt x="459" y="966"/>
                </a:moveTo>
                <a:cubicBezTo>
                  <a:pt x="19" y="526"/>
                  <a:pt x="19" y="526"/>
                  <a:pt x="19" y="526"/>
                </a:cubicBezTo>
                <a:cubicBezTo>
                  <a:pt x="0" y="508"/>
                  <a:pt x="0" y="477"/>
                  <a:pt x="19" y="459"/>
                </a:cubicBezTo>
                <a:cubicBezTo>
                  <a:pt x="459" y="19"/>
                  <a:pt x="459" y="19"/>
                  <a:pt x="459" y="19"/>
                </a:cubicBezTo>
                <a:cubicBezTo>
                  <a:pt x="477" y="0"/>
                  <a:pt x="508" y="0"/>
                  <a:pt x="526" y="19"/>
                </a:cubicBezTo>
                <a:cubicBezTo>
                  <a:pt x="966" y="459"/>
                  <a:pt x="966" y="459"/>
                  <a:pt x="966" y="459"/>
                </a:cubicBezTo>
                <a:cubicBezTo>
                  <a:pt x="985" y="477"/>
                  <a:pt x="985" y="508"/>
                  <a:pt x="966" y="526"/>
                </a:cubicBezTo>
                <a:cubicBezTo>
                  <a:pt x="526" y="966"/>
                  <a:pt x="526" y="966"/>
                  <a:pt x="526" y="966"/>
                </a:cubicBezTo>
                <a:cubicBezTo>
                  <a:pt x="508" y="985"/>
                  <a:pt x="477" y="985"/>
                  <a:pt x="459" y="966"/>
                </a:cubicBezTo>
                <a:close/>
              </a:path>
            </a:pathLst>
          </a:custGeom>
          <a:solidFill>
            <a:srgbClr val="27292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 numCol="1" spcCol="0" anchor="t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350" b="0" strike="noStrike" spc="-1">
              <a:solidFill>
                <a:schemeClr val="dk1"/>
              </a:solidFill>
              <a:latin typeface="Microsoft YaHei"/>
              <a:ea typeface="Microsoft YaHei"/>
            </a:endParaRPr>
          </a:p>
        </p:txBody>
      </p:sp>
      <p:sp>
        <p:nvSpPr>
          <p:cNvPr id="137" name="稻壳儿春秋广告/盗版必究        原创来源：http://chn.docer.com/works?userid=199329941#!/work_time"/>
          <p:cNvSpPr/>
          <p:nvPr/>
        </p:nvSpPr>
        <p:spPr>
          <a:xfrm>
            <a:off x="3567953" y="1247760"/>
            <a:ext cx="1976047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r" defTabSz="914400">
              <a:lnSpc>
                <a:spcPct val="100000"/>
              </a:lnSpc>
            </a:pPr>
            <a:r>
              <a:rPr lang="ru-RU" sz="18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Фреймворк</a:t>
            </a:r>
            <a:r>
              <a:rPr lang="en-US" sz="18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QT</a:t>
            </a:r>
            <a:endParaRPr lang="ru-RU" sz="18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38" name="稻壳儿春秋广告/盗版必究        原创来源：http://chn.docer.com/works?userid=199329941#!/work_time"/>
          <p:cNvSpPr/>
          <p:nvPr/>
        </p:nvSpPr>
        <p:spPr>
          <a:xfrm>
            <a:off x="2416320" y="1617120"/>
            <a:ext cx="3127320" cy="5279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50000"/>
              </a:lnSpc>
            </a:pPr>
            <a:r>
              <a:rPr lang="ru-RU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Визуализация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, </a:t>
            </a:r>
            <a:r>
              <a:rPr lang="ru-RU" sz="1000" spc="-1" dirty="0">
                <a:solidFill>
                  <a:schemeClr val="dk1"/>
                </a:solidFill>
                <a:latin typeface="Microsoft YaHei"/>
                <a:ea typeface="Microsoft YaHei"/>
              </a:rPr>
              <a:t>интерфейсы для наследования и реализации </a:t>
            </a:r>
            <a:r>
              <a:rPr lang="en-US" sz="1000" spc="-1" dirty="0">
                <a:solidFill>
                  <a:schemeClr val="dk1"/>
                </a:solidFill>
                <a:latin typeface="Microsoft YaHei"/>
                <a:ea typeface="Microsoft YaHei"/>
              </a:rPr>
              <a:t>UI-</a:t>
            </a:r>
            <a:r>
              <a:rPr lang="ru-RU" sz="1000" spc="-1" dirty="0">
                <a:solidFill>
                  <a:schemeClr val="dk1"/>
                </a:solidFill>
                <a:latin typeface="Microsoft YaHei"/>
                <a:ea typeface="Microsoft YaHei"/>
              </a:rPr>
              <a:t>элементов </a:t>
            </a:r>
            <a:endParaRPr lang="ru-RU" sz="1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41" name="稻壳儿春秋广告/盗版必究        原创来源：http://chn.docer.com/works?userid=199329941#!/work_time"/>
          <p:cNvSpPr/>
          <p:nvPr/>
        </p:nvSpPr>
        <p:spPr>
          <a:xfrm>
            <a:off x="2655720" y="2538360"/>
            <a:ext cx="288756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00000"/>
              </a:lnSpc>
            </a:pPr>
            <a:r>
              <a:rPr lang="en-US" sz="18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C++</a:t>
            </a:r>
            <a:endParaRPr lang="ru-RU" sz="18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42" name="稻壳儿春秋广告/盗版必究        原创来源：http://chn.docer.com/works?userid=199329941#!/work_time"/>
          <p:cNvSpPr/>
          <p:nvPr/>
        </p:nvSpPr>
        <p:spPr>
          <a:xfrm>
            <a:off x="2416320" y="2907360"/>
            <a:ext cx="3127320" cy="5279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50000"/>
              </a:lnSpc>
            </a:pPr>
            <a:r>
              <a:rPr lang="ru-RU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Основная логика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, </a:t>
            </a:r>
            <a:r>
              <a:rPr lang="ru-RU" sz="1000" spc="-1" dirty="0">
                <a:solidFill>
                  <a:schemeClr val="dk1"/>
                </a:solidFill>
                <a:latin typeface="Microsoft YaHei"/>
                <a:ea typeface="Microsoft YaHei"/>
              </a:rPr>
              <a:t>интеграция с </a:t>
            </a:r>
            <a:r>
              <a:rPr lang="en-US" sz="1000" spc="-1" dirty="0">
                <a:solidFill>
                  <a:schemeClr val="dk1"/>
                </a:solidFill>
                <a:latin typeface="Microsoft YaHei"/>
                <a:ea typeface="Microsoft YaHei"/>
              </a:rPr>
              <a:t>BASH, </a:t>
            </a:r>
            <a:r>
              <a:rPr lang="ru-RU" sz="1000" spc="-1" dirty="0">
                <a:solidFill>
                  <a:schemeClr val="dk1"/>
                </a:solidFill>
                <a:latin typeface="Microsoft YaHei"/>
                <a:ea typeface="Microsoft YaHei"/>
              </a:rPr>
              <a:t>отладка и </a:t>
            </a:r>
            <a:r>
              <a:rPr lang="ru-RU" sz="1000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дебаггинг</a:t>
            </a:r>
            <a:r>
              <a:rPr lang="ru-RU" sz="1000" spc="-1" dirty="0">
                <a:solidFill>
                  <a:schemeClr val="dk1"/>
                </a:solidFill>
                <a:latin typeface="Microsoft YaHei"/>
                <a:ea typeface="Microsoft YaHei"/>
              </a:rPr>
              <a:t>.</a:t>
            </a:r>
            <a:endParaRPr lang="ru-RU" sz="1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45" name="稻壳儿春秋广告/盗版必究        原创来源：http://chn.docer.com/works?userid=199329941#!/work_time"/>
          <p:cNvSpPr/>
          <p:nvPr/>
        </p:nvSpPr>
        <p:spPr>
          <a:xfrm>
            <a:off x="6214680" y="2027160"/>
            <a:ext cx="3204360" cy="1291320"/>
          </a:xfrm>
          <a:custGeom>
            <a:avLst/>
            <a:gdLst>
              <a:gd name="textAreaLeft" fmla="*/ 0 w 3204360"/>
              <a:gd name="textAreaRight" fmla="*/ 3204720 w 3204360"/>
              <a:gd name="textAreaTop" fmla="*/ 0 h 1291320"/>
              <a:gd name="textAreaBottom" fmla="*/ 1291680 h 1291320"/>
            </a:gdLst>
            <a:ahLst/>
            <a:cxnLst/>
            <a:rect l="textAreaLeft" t="textAreaTop" r="textAreaRight" b="textAreaBottom"/>
            <a:pathLst>
              <a:path w="985" h="985">
                <a:moveTo>
                  <a:pt x="459" y="966"/>
                </a:moveTo>
                <a:cubicBezTo>
                  <a:pt x="19" y="526"/>
                  <a:pt x="19" y="526"/>
                  <a:pt x="19" y="526"/>
                </a:cubicBezTo>
                <a:cubicBezTo>
                  <a:pt x="0" y="508"/>
                  <a:pt x="0" y="477"/>
                  <a:pt x="19" y="458"/>
                </a:cubicBezTo>
                <a:cubicBezTo>
                  <a:pt x="459" y="19"/>
                  <a:pt x="459" y="19"/>
                  <a:pt x="459" y="19"/>
                </a:cubicBezTo>
                <a:cubicBezTo>
                  <a:pt x="477" y="0"/>
                  <a:pt x="508" y="0"/>
                  <a:pt x="526" y="19"/>
                </a:cubicBezTo>
                <a:cubicBezTo>
                  <a:pt x="966" y="458"/>
                  <a:pt x="966" y="458"/>
                  <a:pt x="966" y="458"/>
                </a:cubicBezTo>
                <a:cubicBezTo>
                  <a:pt x="985" y="477"/>
                  <a:pt x="985" y="508"/>
                  <a:pt x="966" y="526"/>
                </a:cubicBezTo>
                <a:cubicBezTo>
                  <a:pt x="526" y="966"/>
                  <a:pt x="526" y="966"/>
                  <a:pt x="526" y="966"/>
                </a:cubicBezTo>
                <a:cubicBezTo>
                  <a:pt x="508" y="985"/>
                  <a:pt x="477" y="985"/>
                  <a:pt x="459" y="966"/>
                </a:cubicBezTo>
                <a:close/>
              </a:path>
            </a:pathLst>
          </a:custGeom>
          <a:solidFill>
            <a:srgbClr val="C22727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 numCol="1" spcCol="0" anchor="t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350" b="0" strike="noStrike" spc="-1">
              <a:solidFill>
                <a:schemeClr val="dk1"/>
              </a:solidFill>
              <a:latin typeface="Microsoft YaHei"/>
              <a:ea typeface="Microsoft YaHei"/>
            </a:endParaRPr>
          </a:p>
        </p:txBody>
      </p:sp>
      <p:sp>
        <p:nvSpPr>
          <p:cNvPr id="146" name="稻壳儿春秋广告/盗版必究        原创来源：http://chn.docer.com/works?userid=199329941#!/work_time"/>
          <p:cNvSpPr/>
          <p:nvPr/>
        </p:nvSpPr>
        <p:spPr>
          <a:xfrm>
            <a:off x="6214680" y="1247760"/>
            <a:ext cx="3204360" cy="1290240"/>
          </a:xfrm>
          <a:custGeom>
            <a:avLst/>
            <a:gdLst>
              <a:gd name="textAreaLeft" fmla="*/ 0 w 3204360"/>
              <a:gd name="textAreaRight" fmla="*/ 3204720 w 3204360"/>
              <a:gd name="textAreaTop" fmla="*/ 0 h 1290240"/>
              <a:gd name="textAreaBottom" fmla="*/ 1290600 h 1290240"/>
            </a:gdLst>
            <a:ahLst/>
            <a:cxnLst/>
            <a:rect l="textAreaLeft" t="textAreaTop" r="textAreaRight" b="textAreaBottom"/>
            <a:pathLst>
              <a:path w="985" h="984">
                <a:moveTo>
                  <a:pt x="459" y="966"/>
                </a:moveTo>
                <a:cubicBezTo>
                  <a:pt x="19" y="526"/>
                  <a:pt x="19" y="526"/>
                  <a:pt x="19" y="526"/>
                </a:cubicBezTo>
                <a:cubicBezTo>
                  <a:pt x="0" y="508"/>
                  <a:pt x="0" y="477"/>
                  <a:pt x="19" y="458"/>
                </a:cubicBezTo>
                <a:cubicBezTo>
                  <a:pt x="459" y="19"/>
                  <a:pt x="459" y="19"/>
                  <a:pt x="459" y="19"/>
                </a:cubicBezTo>
                <a:cubicBezTo>
                  <a:pt x="477" y="0"/>
                  <a:pt x="508" y="0"/>
                  <a:pt x="526" y="19"/>
                </a:cubicBezTo>
                <a:cubicBezTo>
                  <a:pt x="966" y="458"/>
                  <a:pt x="966" y="458"/>
                  <a:pt x="966" y="458"/>
                </a:cubicBezTo>
                <a:cubicBezTo>
                  <a:pt x="985" y="477"/>
                  <a:pt x="985" y="508"/>
                  <a:pt x="966" y="526"/>
                </a:cubicBezTo>
                <a:cubicBezTo>
                  <a:pt x="526" y="966"/>
                  <a:pt x="526" y="966"/>
                  <a:pt x="526" y="966"/>
                </a:cubicBezTo>
                <a:cubicBezTo>
                  <a:pt x="508" y="984"/>
                  <a:pt x="477" y="984"/>
                  <a:pt x="459" y="966"/>
                </a:cubicBezTo>
                <a:close/>
              </a:path>
            </a:pathLst>
          </a:custGeom>
          <a:solidFill>
            <a:srgbClr val="272928"/>
          </a:solidFill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68760" tIns="34200" rIns="68760" bIns="34200" numCol="1" spcCol="0" anchor="t">
            <a:noAutofit/>
          </a:bodyPr>
          <a:lstStyle/>
          <a:p>
            <a:pPr defTabSz="914400">
              <a:lnSpc>
                <a:spcPct val="100000"/>
              </a:lnSpc>
            </a:pPr>
            <a:endParaRPr lang="en-US" sz="1350" b="0" strike="noStrike" spc="-1">
              <a:solidFill>
                <a:schemeClr val="dk1"/>
              </a:solidFill>
              <a:latin typeface="Microsoft YaHei"/>
              <a:ea typeface="Microsoft YaHei"/>
            </a:endParaRPr>
          </a:p>
        </p:txBody>
      </p:sp>
      <p:sp>
        <p:nvSpPr>
          <p:cNvPr id="147" name="稻壳儿春秋广告/盗版必究        原创来源：http://chn.docer.com/works?userid=199329941#!/work_time"/>
          <p:cNvSpPr/>
          <p:nvPr/>
        </p:nvSpPr>
        <p:spPr>
          <a:xfrm>
            <a:off x="1807920" y="3916260"/>
            <a:ext cx="373464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00000"/>
              </a:lnSpc>
            </a:pPr>
            <a:r>
              <a:rPr lang="en-US" sz="18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BASH</a:t>
            </a:r>
            <a:endParaRPr lang="ru-RU" sz="18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48" name="稻壳儿春秋广告/盗版必究        原创来源：http://chn.docer.com/works?userid=199329941#!/work_time"/>
          <p:cNvSpPr/>
          <p:nvPr/>
        </p:nvSpPr>
        <p:spPr>
          <a:xfrm>
            <a:off x="2415240" y="4196880"/>
            <a:ext cx="3127320" cy="52798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50000"/>
              </a:lnSpc>
            </a:pPr>
            <a:r>
              <a:rPr lang="ru-RU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Вызов функций «коробочной» библиотеки 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7Zip, </a:t>
            </a:r>
            <a:r>
              <a:rPr lang="ru-RU" sz="1000" spc="-1" dirty="0">
                <a:solidFill>
                  <a:schemeClr val="dk1"/>
                </a:solidFill>
                <a:latin typeface="Microsoft YaHei"/>
                <a:ea typeface="Microsoft YaHei"/>
              </a:rPr>
              <a:t>предоставляемой в рамках РЕД ОС.</a:t>
            </a:r>
            <a:endParaRPr lang="ru-RU" sz="1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49" name="稻壳儿春秋广告/盗版必究        原创来源：http://chn.docer.com/works?userid=199329941#!/work_time"/>
          <p:cNvSpPr/>
          <p:nvPr/>
        </p:nvSpPr>
        <p:spPr>
          <a:xfrm>
            <a:off x="2322720" y="5186531"/>
            <a:ext cx="321984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00000"/>
              </a:lnSpc>
            </a:pPr>
            <a:r>
              <a:rPr lang="en-US" spc="-1" dirty="0">
                <a:solidFill>
                  <a:srgbClr val="000000"/>
                </a:solidFill>
                <a:latin typeface="XO Oriel"/>
              </a:rPr>
              <a:t>p7Zip</a:t>
            </a:r>
            <a:endParaRPr lang="ru-RU" sz="18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50" name="稻壳儿春秋广告/盗版必究        原创来源：http://chn.docer.com/works?userid=199329941#!/work_time"/>
          <p:cNvSpPr/>
          <p:nvPr/>
        </p:nvSpPr>
        <p:spPr>
          <a:xfrm>
            <a:off x="2415240" y="5487480"/>
            <a:ext cx="3127320" cy="98965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r" defTabSz="914400">
              <a:lnSpc>
                <a:spcPct val="150000"/>
              </a:lnSpc>
            </a:pP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Поддерживает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</a:t>
            </a: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работу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</a:t>
            </a: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различных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</a:t>
            </a: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текстовых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</a:t>
            </a: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редакторов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(Kate, </a:t>
            </a: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Gedit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, </a:t>
            </a: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Pluma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), </a:t>
            </a: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средств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</a:t>
            </a: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управления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</a:t>
            </a: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файлами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(Nautilus, Midnight Commander), </a:t>
            </a: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системные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 </a:t>
            </a:r>
            <a:r>
              <a:rPr lang="en-US" sz="1000" b="0" strike="noStrike" spc="-1" dirty="0" err="1">
                <a:solidFill>
                  <a:schemeClr val="dk1"/>
                </a:solidFill>
                <a:latin typeface="Microsoft YaHei"/>
                <a:ea typeface="Microsoft YaHei"/>
              </a:rPr>
              <a:t>утилиты</a:t>
            </a:r>
            <a:r>
              <a:rPr lang="en-US" sz="1000" b="0" strike="noStrike" spc="-1" dirty="0">
                <a:solidFill>
                  <a:schemeClr val="dk1"/>
                </a:solidFill>
                <a:latin typeface="Microsoft YaHei"/>
                <a:ea typeface="Microsoft YaHei"/>
              </a:rPr>
              <a:t>.</a:t>
            </a:r>
            <a:endParaRPr lang="ru-RU" sz="1000" b="0" strike="noStrike" spc="-1" dirty="0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稻壳儿春秋广告/盗版必究        原创来源：http://chn.docer.com/works?userid=199329941#!/work_time"/>
          <p:cNvSpPr/>
          <p:nvPr/>
        </p:nvSpPr>
        <p:spPr>
          <a:xfrm flipH="1">
            <a:off x="11403360" y="6069240"/>
            <a:ext cx="788400" cy="788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56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937080" cy="937080"/>
          </a:xfrm>
          <a:prstGeom prst="rtTriangle">
            <a:avLst/>
          </a:prstGeom>
          <a:solidFill>
            <a:srgbClr val="891B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57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597600" cy="5976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58" name="稻壳儿春秋广告/盗版必究        原创来源：http://chn.docer.com/works?userid=199329941#!/work_time"/>
          <p:cNvSpPr/>
          <p:nvPr/>
        </p:nvSpPr>
        <p:spPr>
          <a:xfrm flipH="1">
            <a:off x="11562480" y="6229440"/>
            <a:ext cx="628200" cy="6282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59" name="稻壳儿春秋广告/盗版必究        原创来源：http://chn.docer.com/works?userid=199329941#!/work_time"/>
          <p:cNvSpPr/>
          <p:nvPr/>
        </p:nvSpPr>
        <p:spPr>
          <a:xfrm>
            <a:off x="3956760" y="232920"/>
            <a:ext cx="4278960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Структурный анализ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cxnSp>
        <p:nvCxnSpPr>
          <p:cNvPr id="161" name="稻壳儿春秋广告/盗版必究        原创来源：http://chn.docer.com/works?userid=199329941#!/work_time"/>
          <p:cNvCxnSpPr/>
          <p:nvPr/>
        </p:nvCxnSpPr>
        <p:spPr>
          <a:xfrm>
            <a:off x="6008220" y="702428"/>
            <a:ext cx="175320" cy="360"/>
          </a:xfrm>
          <a:prstGeom prst="straightConnector1">
            <a:avLst/>
          </a:prstGeom>
          <a:ln w="25400">
            <a:solidFill>
              <a:srgbClr val="C22727"/>
            </a:solidFill>
          </a:ln>
        </p:spPr>
      </p:cxnSp>
      <p:sp>
        <p:nvSpPr>
          <p:cNvPr id="162" name="稻壳儿春秋广告/盗版必究        原创来源：http://chn.docer.com/works?userid=199329941#!/work_time"/>
          <p:cNvSpPr/>
          <p:nvPr/>
        </p:nvSpPr>
        <p:spPr>
          <a:xfrm>
            <a:off x="695160" y="1784160"/>
            <a:ext cx="3453120" cy="2535480"/>
          </a:xfrm>
          <a:prstGeom prst="rect">
            <a:avLst/>
          </a:prstGeom>
          <a:solidFill>
            <a:srgbClr val="272928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rgbClr val="C29230"/>
              </a:solidFill>
              <a:latin typeface="Microsoft YaHei"/>
              <a:ea typeface="Microsoft YaHei"/>
            </a:endParaRPr>
          </a:p>
        </p:txBody>
      </p:sp>
      <p:sp>
        <p:nvSpPr>
          <p:cNvPr id="163" name="稻壳儿春秋广告/盗版必究        原创来源：http://chn.docer.com/works?userid=199329941#!/work_time"/>
          <p:cNvSpPr/>
          <p:nvPr/>
        </p:nvSpPr>
        <p:spPr>
          <a:xfrm>
            <a:off x="4369320" y="1784160"/>
            <a:ext cx="3453120" cy="2535480"/>
          </a:xfrm>
          <a:prstGeom prst="rect">
            <a:avLst/>
          </a:prstGeom>
          <a:solidFill>
            <a:srgbClr val="891B1C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rgbClr val="C29230"/>
              </a:solidFill>
              <a:latin typeface="Microsoft YaHei"/>
              <a:ea typeface="Microsoft YaHei"/>
            </a:endParaRPr>
          </a:p>
        </p:txBody>
      </p:sp>
      <p:sp>
        <p:nvSpPr>
          <p:cNvPr id="164" name="稻壳儿春秋广告/盗版必究        原创来源：http://chn.docer.com/works?userid=199329941#!/work_time"/>
          <p:cNvSpPr/>
          <p:nvPr/>
        </p:nvSpPr>
        <p:spPr>
          <a:xfrm>
            <a:off x="8043120" y="1784160"/>
            <a:ext cx="3453120" cy="2535480"/>
          </a:xfrm>
          <a:prstGeom prst="rect">
            <a:avLst/>
          </a:prstGeom>
          <a:solidFill>
            <a:srgbClr val="C22727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rgbClr val="C29230"/>
              </a:solidFill>
              <a:latin typeface="Microsoft YaHei"/>
              <a:ea typeface="Microsoft YaHei"/>
            </a:endParaRPr>
          </a:p>
        </p:txBody>
      </p:sp>
      <p:sp>
        <p:nvSpPr>
          <p:cNvPr id="165" name="稻壳儿春秋广告/盗版必究        原创来源：http://chn.docer.com/works?userid=199329941#!/work_time"/>
          <p:cNvSpPr/>
          <p:nvPr/>
        </p:nvSpPr>
        <p:spPr>
          <a:xfrm>
            <a:off x="1639800" y="2424960"/>
            <a:ext cx="156384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1800" b="0" strike="noStrike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UI</a:t>
            </a:r>
            <a:endParaRPr lang="ru-RU" sz="18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66" name="稻壳儿春秋广告/盗版必究        原创来源：http://chn.docer.com/works?userid=199329941#!/work_time"/>
          <p:cNvSpPr/>
          <p:nvPr/>
        </p:nvSpPr>
        <p:spPr>
          <a:xfrm>
            <a:off x="705960" y="2794680"/>
            <a:ext cx="3441960" cy="7921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50000"/>
              </a:lnSpc>
            </a:pPr>
            <a:r>
              <a:rPr lang="ru-RU" sz="1050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Понятные и известные для пользователя механизмы работы с пользовательскими интерфейсами.</a:t>
            </a:r>
            <a:endParaRPr lang="ru-RU" sz="105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68" name="稻壳儿春秋广告/盗版必究        原创来源：http://chn.docer.com/works?userid=199329941#!/work_time"/>
          <p:cNvSpPr/>
          <p:nvPr/>
        </p:nvSpPr>
        <p:spPr>
          <a:xfrm>
            <a:off x="5328561" y="2284501"/>
            <a:ext cx="1821946" cy="644877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1800" b="0" strike="noStrike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Qt</a:t>
            </a:r>
            <a:r>
              <a:rPr lang="en-US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 framework C++</a:t>
            </a:r>
            <a:endParaRPr lang="ru-RU" sz="18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71" name="稻壳儿春秋广告/盗版必究        原创来源：http://chn.docer.com/works?userid=199329941#!/work_time"/>
          <p:cNvSpPr/>
          <p:nvPr/>
        </p:nvSpPr>
        <p:spPr>
          <a:xfrm>
            <a:off x="8391600" y="2424960"/>
            <a:ext cx="2736000" cy="367878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en-US" sz="1800" b="0" strike="noStrike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7Zip</a:t>
            </a:r>
            <a:endParaRPr lang="ru-RU" sz="18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72" name="稻壳儿春秋广告/盗版必究        原创来源：http://chn.docer.com/works?userid=199329941#!/work_time"/>
          <p:cNvSpPr/>
          <p:nvPr/>
        </p:nvSpPr>
        <p:spPr>
          <a:xfrm>
            <a:off x="8235720" y="2794320"/>
            <a:ext cx="3067920" cy="103453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 defTabSz="914400">
              <a:lnSpc>
                <a:spcPct val="150000"/>
              </a:lnSpc>
            </a:pPr>
            <a:r>
              <a:rPr lang="ru-RU" sz="1050" b="0" strike="noStrike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Работа «под руководством» </a:t>
            </a:r>
            <a:r>
              <a:rPr lang="en-US" sz="1050" b="0" strike="noStrike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C++ Qt framework. </a:t>
            </a:r>
            <a:r>
              <a:rPr lang="ru-RU" sz="1050" b="0" strike="noStrike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Взаимодействие с файлами и папками на низшем уровне иерархии приложения.</a:t>
            </a:r>
            <a:endParaRPr lang="ru-RU" sz="105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25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9C54B8E7-CD87-45AF-AA6B-0644071AC320}"/>
              </a:ext>
            </a:extLst>
          </p:cNvPr>
          <p:cNvSpPr/>
          <p:nvPr/>
        </p:nvSpPr>
        <p:spPr>
          <a:xfrm>
            <a:off x="4282542" y="2794680"/>
            <a:ext cx="3441960" cy="792161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 defTabSz="914400">
              <a:lnSpc>
                <a:spcPct val="150000"/>
              </a:lnSpc>
            </a:pPr>
            <a:r>
              <a:rPr lang="ru-RU" sz="1050" b="0" strike="noStrike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Реализация </a:t>
            </a:r>
            <a:r>
              <a:rPr lang="ru-RU" sz="1050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фреймов</a:t>
            </a:r>
            <a:r>
              <a:rPr lang="en-US" sz="1050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, </a:t>
            </a:r>
            <a:r>
              <a:rPr lang="ru-RU" sz="1050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объявление сигналов и сокетов</a:t>
            </a:r>
            <a:r>
              <a:rPr lang="en-US" sz="1050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, </a:t>
            </a:r>
            <a:r>
              <a:rPr lang="ru-RU" sz="1050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направление сигналов в сокеты</a:t>
            </a:r>
            <a:r>
              <a:rPr lang="en-US" sz="1050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, </a:t>
            </a:r>
            <a:r>
              <a:rPr lang="ru-RU" sz="1050" spc="-1" dirty="0">
                <a:solidFill>
                  <a:schemeClr val="lt1">
                    <a:lumMod val="95000"/>
                  </a:schemeClr>
                </a:solidFill>
                <a:latin typeface="Microsoft YaHei"/>
                <a:ea typeface="Microsoft YaHei"/>
              </a:rPr>
              <a:t>которые реализуют функции.</a:t>
            </a:r>
            <a:endParaRPr lang="ru-RU" sz="1050" b="0" strike="noStrike" spc="-1" dirty="0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2336400" cy="2336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sp>
        <p:nvSpPr>
          <p:cNvPr id="179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1490760" cy="149076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  <a:tabLst>
                <a:tab pos="0" algn="l"/>
              </a:tabLst>
            </a:pPr>
            <a:endParaRPr lang="ru-RU" sz="1800" b="0" strike="noStrike" spc="-1">
              <a:solidFill>
                <a:srgbClr val="FFFFFF"/>
              </a:solidFill>
              <a:latin typeface="Microsoft YaHei"/>
              <a:ea typeface="Microsoft YaHei"/>
            </a:endParaRPr>
          </a:p>
        </p:txBody>
      </p:sp>
      <p:grpSp>
        <p:nvGrpSpPr>
          <p:cNvPr id="180" name="组合 30"/>
          <p:cNvGrpSpPr/>
          <p:nvPr/>
        </p:nvGrpSpPr>
        <p:grpSpPr>
          <a:xfrm>
            <a:off x="5333760" y="0"/>
            <a:ext cx="6857640" cy="6857640"/>
            <a:chOff x="5333760" y="0"/>
            <a:chExt cx="6857640" cy="6857640"/>
          </a:xfrm>
        </p:grpSpPr>
        <p:sp>
          <p:nvSpPr>
            <p:cNvPr id="181" name="稻壳儿春秋广告/盗版必究        原创来源：http://chn.docer.com/works?userid=199329941#!/work_time"/>
            <p:cNvSpPr/>
            <p:nvPr/>
          </p:nvSpPr>
          <p:spPr>
            <a:xfrm flipH="1">
              <a:off x="5333400" y="0"/>
              <a:ext cx="6857640" cy="6857640"/>
            </a:xfrm>
            <a:prstGeom prst="rtTriangle">
              <a:avLst/>
            </a:prstGeom>
            <a:solidFill>
              <a:srgbClr val="C2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ru-RU" sz="1800" b="0" strike="noStrike" spc="-1">
                <a:solidFill>
                  <a:srgbClr val="FFFFFF"/>
                </a:solidFill>
                <a:latin typeface="Microsoft YaHei"/>
                <a:ea typeface="Microsoft YaHei"/>
              </a:endParaRPr>
            </a:p>
          </p:txBody>
        </p:sp>
        <p:sp>
          <p:nvSpPr>
            <p:cNvPr id="182" name="稻壳儿春秋广告/盗版必究        原创来源：http://chn.docer.com/works?userid=199329941#!/work_time"/>
            <p:cNvSpPr/>
            <p:nvPr/>
          </p:nvSpPr>
          <p:spPr>
            <a:xfrm flipH="1">
              <a:off x="7554600" y="2220840"/>
              <a:ext cx="4636800" cy="4636800"/>
            </a:xfrm>
            <a:prstGeom prst="rtTriangle">
              <a:avLst/>
            </a:prstGeom>
            <a:solidFill>
              <a:srgbClr val="891B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tIns="45000" rIns="90000" bIns="45000" anchor="ctr">
              <a:noAutofit/>
            </a:bodyPr>
            <a:lstStyle/>
            <a:p>
              <a:pPr algn="ctr" defTabSz="914400">
                <a:lnSpc>
                  <a:spcPct val="100000"/>
                </a:lnSpc>
                <a:tabLst>
                  <a:tab pos="0" algn="l"/>
                </a:tabLst>
              </a:pPr>
              <a:endParaRPr lang="ru-RU" sz="1800" b="0" strike="noStrike" spc="-1">
                <a:solidFill>
                  <a:srgbClr val="FFFFFF"/>
                </a:solidFill>
                <a:latin typeface="Microsoft YaHei"/>
                <a:ea typeface="Microsoft YaHei"/>
              </a:endParaRPr>
            </a:p>
          </p:txBody>
        </p:sp>
      </p:grpSp>
      <p:sp>
        <p:nvSpPr>
          <p:cNvPr id="184" name="稻壳儿春秋广告/盗版必究        原创来源：http://chn.docer.com/works?userid=199329941#!/work_time"/>
          <p:cNvSpPr/>
          <p:nvPr/>
        </p:nvSpPr>
        <p:spPr>
          <a:xfrm flipH="1">
            <a:off x="694440" y="3514680"/>
            <a:ext cx="5787720" cy="52176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ru-RU" sz="2800" b="1" strike="noStrike" spc="-1" dirty="0">
                <a:solidFill>
                  <a:srgbClr val="000000"/>
                </a:solidFill>
                <a:latin typeface="Microsoft YaHei"/>
                <a:ea typeface="Microsoft YaHei"/>
              </a:rPr>
              <a:t>Преимущества и недостатки.</a:t>
            </a:r>
            <a:endParaRPr lang="ru-RU" sz="28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85" name="稻壳儿春秋广告/盗版必究        原创来源：http://chn.docer.com/works?userid=199329941#!/work_time"/>
          <p:cNvSpPr/>
          <p:nvPr/>
        </p:nvSpPr>
        <p:spPr>
          <a:xfrm flipH="1">
            <a:off x="695160" y="2806920"/>
            <a:ext cx="2778480" cy="699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defTabSz="914400">
              <a:lnSpc>
                <a:spcPct val="100000"/>
              </a:lnSpc>
              <a:tabLst>
                <a:tab pos="0" algn="l"/>
              </a:tabLst>
            </a:pPr>
            <a:r>
              <a:rPr lang="ru-RU" sz="4000" b="1" strike="noStrike" spc="-1">
                <a:solidFill>
                  <a:srgbClr val="C22727"/>
                </a:solidFill>
                <a:latin typeface="Microsoft YaHei"/>
                <a:ea typeface="Microsoft YaHei"/>
              </a:rPr>
              <a:t>Часть</a:t>
            </a:r>
            <a:r>
              <a:rPr lang="en-US" sz="4000" b="1" strike="noStrike" spc="-1">
                <a:solidFill>
                  <a:srgbClr val="C22727"/>
                </a:solidFill>
                <a:latin typeface="Microsoft YaHei"/>
                <a:ea typeface="Microsoft YaHei"/>
              </a:rPr>
              <a:t> 3</a:t>
            </a:r>
            <a:endParaRPr lang="ru-RU" sz="4000" b="0" strike="noStrike" spc="-1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稻壳儿春秋广告/盗版必究        原创来源：http://chn.docer.com/works?userid=199329941#!/work_time"/>
          <p:cNvSpPr/>
          <p:nvPr/>
        </p:nvSpPr>
        <p:spPr>
          <a:xfrm flipH="1">
            <a:off x="11403360" y="6069240"/>
            <a:ext cx="788400" cy="788400"/>
          </a:xfrm>
          <a:prstGeom prst="rtTriangle">
            <a:avLst/>
          </a:pr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87" name="稻壳儿春秋广告/盗版必究        原创来源：http://chn.docer.com/works?userid=199329941#!/work_time"/>
          <p:cNvSpPr/>
          <p:nvPr/>
        </p:nvSpPr>
        <p:spPr>
          <a:xfrm rot="10800000" flipH="1">
            <a:off x="-360" y="360"/>
            <a:ext cx="937080" cy="937080"/>
          </a:xfrm>
          <a:prstGeom prst="rtTriangle">
            <a:avLst/>
          </a:prstGeom>
          <a:solidFill>
            <a:srgbClr val="891B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88" name="稻壳儿春秋广告/盗版必究        原创来源：http://chn.docer.com/works?userid=199329941#!/work_time"/>
          <p:cNvSpPr/>
          <p:nvPr/>
        </p:nvSpPr>
        <p:spPr>
          <a:xfrm rot="10800000" flipH="1">
            <a:off x="360" y="360"/>
            <a:ext cx="597600" cy="5976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89" name="稻壳儿春秋广告/盗版必究        原创来源：http://chn.docer.com/works?userid=199329941#!/work_time"/>
          <p:cNvSpPr/>
          <p:nvPr/>
        </p:nvSpPr>
        <p:spPr>
          <a:xfrm flipH="1">
            <a:off x="11562480" y="6229440"/>
            <a:ext cx="628200" cy="628200"/>
          </a:xfrm>
          <a:prstGeom prst="rtTriangle">
            <a:avLst/>
          </a:pr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lt1"/>
              </a:solidFill>
              <a:latin typeface="Microsoft YaHei"/>
              <a:ea typeface="Microsoft YaHei"/>
            </a:endParaRPr>
          </a:p>
        </p:txBody>
      </p:sp>
      <p:sp>
        <p:nvSpPr>
          <p:cNvPr id="190" name="稻壳儿春秋广告/盗版必究        原创来源：http://chn.docer.com/works?userid=199329941#!/work_time"/>
          <p:cNvSpPr/>
          <p:nvPr/>
        </p:nvSpPr>
        <p:spPr>
          <a:xfrm>
            <a:off x="4023000" y="205965"/>
            <a:ext cx="4145039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Преимущества и недостатки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cxnSp>
        <p:nvCxnSpPr>
          <p:cNvPr id="192" name="稻壳儿春秋广告/盗版必究        原创来源：http://chn.docer.com/works?userid=199329941#!/work_time"/>
          <p:cNvCxnSpPr/>
          <p:nvPr/>
        </p:nvCxnSpPr>
        <p:spPr>
          <a:xfrm>
            <a:off x="6008400" y="694609"/>
            <a:ext cx="175320" cy="360"/>
          </a:xfrm>
          <a:prstGeom prst="straightConnector1">
            <a:avLst/>
          </a:prstGeom>
          <a:ln w="25400">
            <a:solidFill>
              <a:srgbClr val="C22727"/>
            </a:solidFill>
          </a:ln>
        </p:spPr>
      </p:cxnSp>
      <p:sp>
        <p:nvSpPr>
          <p:cNvPr id="193" name="稻壳儿春秋广告/盗版必究        原创来源：http://chn.docer.com/works?userid=199329941#!/work_time"/>
          <p:cNvSpPr/>
          <p:nvPr/>
        </p:nvSpPr>
        <p:spPr>
          <a:xfrm>
            <a:off x="7274520" y="2018160"/>
            <a:ext cx="4287960" cy="988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defTabSz="914400">
              <a:lnSpc>
                <a:spcPct val="150000"/>
              </a:lnSpc>
            </a:pPr>
            <a:endParaRPr lang="ru-RU" sz="105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94" name="稻壳儿春秋广告/盗版必究        原创来源：http://chn.docer.com/works?userid=199329941#!/work_time"/>
          <p:cNvSpPr/>
          <p:nvPr/>
        </p:nvSpPr>
        <p:spPr>
          <a:xfrm>
            <a:off x="5865359" y="1857155"/>
            <a:ext cx="1090080" cy="988200"/>
          </a:xfrm>
          <a:custGeom>
            <a:avLst/>
            <a:gdLst>
              <a:gd name="textAreaLeft" fmla="*/ 0 w 1090080"/>
              <a:gd name="textAreaRight" fmla="*/ 1090440 w 1090080"/>
              <a:gd name="textAreaTop" fmla="*/ 0 h 988200"/>
              <a:gd name="textAreaBottom" fmla="*/ 988560 h 988200"/>
            </a:gdLst>
            <a:ahLst/>
            <a:cxnLst/>
            <a:rect l="textAreaLeft" t="textAreaTop" r="textAreaRight" b="textAreaBottom"/>
            <a:pathLst>
              <a:path w="1090474" h="988453">
                <a:moveTo>
                  <a:pt x="0" y="0"/>
                </a:moveTo>
                <a:cubicBezTo>
                  <a:pt x="0" y="0"/>
                  <a:pt x="0" y="0"/>
                  <a:pt x="595722" y="0"/>
                </a:cubicBezTo>
                <a:cubicBezTo>
                  <a:pt x="868340" y="0"/>
                  <a:pt x="1090474" y="219881"/>
                  <a:pt x="1090474" y="494227"/>
                </a:cubicBezTo>
                <a:cubicBezTo>
                  <a:pt x="1090474" y="766555"/>
                  <a:pt x="868340" y="988453"/>
                  <a:pt x="595722" y="988453"/>
                </a:cubicBezTo>
                <a:cubicBezTo>
                  <a:pt x="595722" y="988453"/>
                  <a:pt x="595722" y="988453"/>
                  <a:pt x="0" y="988453"/>
                </a:cubicBezTo>
                <a:close/>
              </a:path>
            </a:pathLst>
          </a:custGeom>
          <a:solidFill>
            <a:srgbClr val="C2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dk1"/>
              </a:solidFill>
              <a:latin typeface="Microsoft YaHei"/>
              <a:ea typeface="Microsoft YaHei"/>
            </a:endParaRPr>
          </a:p>
        </p:txBody>
      </p:sp>
      <p:sp>
        <p:nvSpPr>
          <p:cNvPr id="196" name="稻壳儿春秋广告/盗版必究        原创来源：http://chn.docer.com/works?userid=199329941#!/work_time"/>
          <p:cNvSpPr/>
          <p:nvPr/>
        </p:nvSpPr>
        <p:spPr>
          <a:xfrm>
            <a:off x="5865359" y="3834275"/>
            <a:ext cx="1090080" cy="988200"/>
          </a:xfrm>
          <a:custGeom>
            <a:avLst/>
            <a:gdLst>
              <a:gd name="textAreaLeft" fmla="*/ 0 w 1090080"/>
              <a:gd name="textAreaRight" fmla="*/ 1090440 w 1090080"/>
              <a:gd name="textAreaTop" fmla="*/ 0 h 988200"/>
              <a:gd name="textAreaBottom" fmla="*/ 988560 h 988200"/>
            </a:gdLst>
            <a:ahLst/>
            <a:cxnLst/>
            <a:rect l="textAreaLeft" t="textAreaTop" r="textAreaRight" b="textAreaBottom"/>
            <a:pathLst>
              <a:path w="1090474" h="988453">
                <a:moveTo>
                  <a:pt x="0" y="0"/>
                </a:moveTo>
                <a:cubicBezTo>
                  <a:pt x="0" y="0"/>
                  <a:pt x="0" y="0"/>
                  <a:pt x="595722" y="0"/>
                </a:cubicBezTo>
                <a:cubicBezTo>
                  <a:pt x="868340" y="0"/>
                  <a:pt x="1090474" y="219881"/>
                  <a:pt x="1090474" y="494227"/>
                </a:cubicBezTo>
                <a:cubicBezTo>
                  <a:pt x="1090474" y="766555"/>
                  <a:pt x="868340" y="988453"/>
                  <a:pt x="595722" y="988453"/>
                </a:cubicBezTo>
                <a:cubicBezTo>
                  <a:pt x="595722" y="988453"/>
                  <a:pt x="595722" y="988453"/>
                  <a:pt x="0" y="988453"/>
                </a:cubicBezTo>
                <a:close/>
              </a:path>
            </a:pathLst>
          </a:custGeom>
          <a:solidFill>
            <a:srgbClr val="2729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 defTabSz="914400">
              <a:lnSpc>
                <a:spcPct val="100000"/>
              </a:lnSpc>
            </a:pPr>
            <a:endParaRPr lang="ru-RU" sz="1800" b="0" strike="noStrike" spc="-1">
              <a:solidFill>
                <a:schemeClr val="dk1"/>
              </a:solidFill>
              <a:latin typeface="Microsoft YaHei"/>
              <a:ea typeface="Microsoft YaHei"/>
            </a:endParaRPr>
          </a:p>
        </p:txBody>
      </p:sp>
      <p:sp>
        <p:nvSpPr>
          <p:cNvPr id="198" name="稻壳儿春秋广告/盗版必究        原创来源：http://chn.docer.com/works?userid=199329941#!/work_time"/>
          <p:cNvSpPr/>
          <p:nvPr/>
        </p:nvSpPr>
        <p:spPr>
          <a:xfrm flipH="1">
            <a:off x="4774919" y="2845715"/>
            <a:ext cx="1090080" cy="988200"/>
          </a:xfrm>
          <a:custGeom>
            <a:avLst/>
            <a:gdLst>
              <a:gd name="textAreaLeft" fmla="*/ 360 w 1090080"/>
              <a:gd name="textAreaRight" fmla="*/ 1090800 w 1090080"/>
              <a:gd name="textAreaTop" fmla="*/ 0 h 988200"/>
              <a:gd name="textAreaBottom" fmla="*/ 988560 h 988200"/>
            </a:gdLst>
            <a:ahLst/>
            <a:cxnLst/>
            <a:rect l="textAreaLeft" t="textAreaTop" r="textAreaRight" b="textAreaBottom"/>
            <a:pathLst>
              <a:path w="1090474" h="988453">
                <a:moveTo>
                  <a:pt x="0" y="0"/>
                </a:moveTo>
                <a:cubicBezTo>
                  <a:pt x="0" y="0"/>
                  <a:pt x="0" y="0"/>
                  <a:pt x="595722" y="0"/>
                </a:cubicBezTo>
                <a:cubicBezTo>
                  <a:pt x="868340" y="0"/>
                  <a:pt x="1090474" y="219881"/>
                  <a:pt x="1090474" y="494227"/>
                </a:cubicBezTo>
                <a:cubicBezTo>
                  <a:pt x="1090474" y="766555"/>
                  <a:pt x="868340" y="988453"/>
                  <a:pt x="595722" y="988453"/>
                </a:cubicBezTo>
                <a:cubicBezTo>
                  <a:pt x="595722" y="988453"/>
                  <a:pt x="595722" y="988453"/>
                  <a:pt x="0" y="988453"/>
                </a:cubicBezTo>
                <a:close/>
              </a:path>
            </a:pathLst>
          </a:custGeom>
          <a:solidFill>
            <a:srgbClr val="891B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r" defTabSz="914400">
              <a:lnSpc>
                <a:spcPct val="100000"/>
              </a:lnSpc>
            </a:pPr>
            <a:endParaRPr lang="ru-RU" sz="1800" b="0" strike="noStrike" spc="-1">
              <a:solidFill>
                <a:schemeClr val="dk1"/>
              </a:solidFill>
              <a:latin typeface="Microsoft YaHei"/>
              <a:ea typeface="Microsoft YaHei"/>
            </a:endParaRPr>
          </a:p>
        </p:txBody>
      </p:sp>
      <p:sp>
        <p:nvSpPr>
          <p:cNvPr id="18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1D258A9-6AB0-476C-9AED-24260190994F}"/>
              </a:ext>
            </a:extLst>
          </p:cNvPr>
          <p:cNvSpPr/>
          <p:nvPr/>
        </p:nvSpPr>
        <p:spPr>
          <a:xfrm>
            <a:off x="6955439" y="2113605"/>
            <a:ext cx="3594439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Простота использования.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19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CE38985C-1EB9-4F06-847B-DCFE237461A2}"/>
              </a:ext>
            </a:extLst>
          </p:cNvPr>
          <p:cNvSpPr/>
          <p:nvPr/>
        </p:nvSpPr>
        <p:spPr>
          <a:xfrm>
            <a:off x="629520" y="3140487"/>
            <a:ext cx="4145039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Высокая масштабируемость.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  <p:sp>
        <p:nvSpPr>
          <p:cNvPr id="20" name="稻壳儿春秋广告/盗版必究        原创来源：http://chn.docer.com/works?userid=199329941#!/work_time">
            <a:extLst>
              <a:ext uri="{FF2B5EF4-FFF2-40B4-BE49-F238E27FC236}">
                <a16:creationId xmlns:a16="http://schemas.microsoft.com/office/drawing/2014/main" id="{080200FA-00DF-4DFC-AF7E-AC914B8AD4C7}"/>
              </a:ext>
            </a:extLst>
          </p:cNvPr>
          <p:cNvSpPr/>
          <p:nvPr/>
        </p:nvSpPr>
        <p:spPr>
          <a:xfrm>
            <a:off x="6881687" y="4097169"/>
            <a:ext cx="3220502" cy="3986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 anchor="t">
            <a:spAutoFit/>
          </a:bodyPr>
          <a:lstStyle/>
          <a:p>
            <a:pPr algn="ctr" defTabSz="914400">
              <a:lnSpc>
                <a:spcPct val="100000"/>
              </a:lnSpc>
            </a:pPr>
            <a:r>
              <a:rPr lang="ru-RU" sz="2000" b="0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Работа через </a:t>
            </a:r>
            <a:r>
              <a:rPr lang="en-US" sz="2000" b="0" strike="noStrike" spc="-1" dirty="0">
                <a:solidFill>
                  <a:srgbClr val="C22727"/>
                </a:solidFill>
                <a:latin typeface="Microsoft YaHei"/>
                <a:ea typeface="Microsoft YaHei"/>
              </a:rPr>
              <a:t>Bash.</a:t>
            </a:r>
            <a:endParaRPr lang="ru-RU" sz="2000" b="0" strike="noStrike" spc="-1" dirty="0">
              <a:solidFill>
                <a:srgbClr val="000000"/>
              </a:solidFill>
              <a:latin typeface="XO Orie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</a:majorFont>
      <a:minorFont>
        <a:latin typeface="等线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</TotalTime>
  <Words>355</Words>
  <Application>Microsoft Office PowerPoint</Application>
  <PresentationFormat>Широкоэкранный</PresentationFormat>
  <Paragraphs>60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等线</vt:lpstr>
      <vt:lpstr>Microsoft YaHei</vt:lpstr>
      <vt:lpstr>Arial</vt:lpstr>
      <vt:lpstr>Symbol</vt:lpstr>
      <vt:lpstr>Wingdings</vt:lpstr>
      <vt:lpstr>XO Oriel</vt:lpstr>
      <vt:lpstr>Office 主题​​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春波 赵</dc:creator>
  <dc:description/>
  <cp:lastModifiedBy>Hackathon</cp:lastModifiedBy>
  <cp:revision>48</cp:revision>
  <dcterms:created xsi:type="dcterms:W3CDTF">2019-06-10T08:55:00Z</dcterms:created>
  <dcterms:modified xsi:type="dcterms:W3CDTF">2025-01-24T11:55:10Z</dcterms:modified>
  <dc:language>ru-RU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17EC3C738E3C46F193B84A203E7022FD_11</vt:lpwstr>
  </property>
  <property fmtid="{D5CDD505-2E9C-101B-9397-08002B2CF9AE}" pid="3" name="KSOProductBuildVer">
    <vt:lpwstr>1049-12.2.0.18911</vt:lpwstr>
  </property>
  <property fmtid="{D5CDD505-2E9C-101B-9397-08002B2CF9AE}" pid="4" name="PresentationFormat">
    <vt:lpwstr>Широкоэкранный</vt:lpwstr>
  </property>
  <property fmtid="{D5CDD505-2E9C-101B-9397-08002B2CF9AE}" pid="5" name="Slides">
    <vt:i4>18</vt:i4>
  </property>
</Properties>
</file>